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74" r:id="rId4"/>
    <p:sldId id="260" r:id="rId5"/>
    <p:sldId id="261" r:id="rId6"/>
    <p:sldId id="262" r:id="rId7"/>
    <p:sldId id="264" r:id="rId8"/>
    <p:sldId id="279" r:id="rId9"/>
    <p:sldId id="269" r:id="rId10"/>
    <p:sldId id="266" r:id="rId11"/>
    <p:sldId id="267" r:id="rId12"/>
    <p:sldId id="272" r:id="rId13"/>
    <p:sldId id="270" r:id="rId14"/>
    <p:sldId id="273" r:id="rId15"/>
    <p:sldId id="277" r:id="rId16"/>
    <p:sldId id="27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habra, Srishti" initials="C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5" autoAdjust="0"/>
    <p:restoredTop sz="89303" autoAdjust="0"/>
  </p:normalViewPr>
  <p:slideViewPr>
    <p:cSldViewPr snapToGrid="0">
      <p:cViewPr varScale="1">
        <p:scale>
          <a:sx n="92" d="100"/>
          <a:sy n="92" d="100"/>
        </p:scale>
        <p:origin x="7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ocuments\HIV%20and%20Malignancy\Drafts\BHIVA\BHIVA%20Poster%20Graph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SG" sz="2000" b="1" dirty="0">
                <a:solidFill>
                  <a:schemeClr val="tx1"/>
                </a:solidFill>
                <a:latin typeface="+mn-lt"/>
              </a:rPr>
              <a:t>Figure 1. Malignancy diagnoses in Youth</a:t>
            </a:r>
            <a:r>
              <a:rPr lang="en-SG" sz="2000" b="1" baseline="0" dirty="0">
                <a:solidFill>
                  <a:schemeClr val="tx1"/>
                </a:solidFill>
                <a:latin typeface="+mn-lt"/>
              </a:rPr>
              <a:t> with </a:t>
            </a:r>
            <a:r>
              <a:rPr lang="en-SG" sz="2000" b="1" dirty="0" err="1">
                <a:solidFill>
                  <a:schemeClr val="tx1"/>
                </a:solidFill>
                <a:latin typeface="+mn-lt"/>
              </a:rPr>
              <a:t>PaHIV</a:t>
            </a:r>
            <a:endParaRPr lang="en-SG" sz="2000" b="1" dirty="0">
              <a:solidFill>
                <a:schemeClr val="tx1"/>
              </a:solidFill>
              <a:latin typeface="+mn-lt"/>
            </a:endParaRPr>
          </a:p>
        </c:rich>
      </c:tx>
      <c:layout>
        <c:manualLayout>
          <c:xMode val="edge"/>
          <c:yMode val="edge"/>
          <c:x val="0.13670829986983854"/>
          <c:y val="2.7850887806610988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explosion val="4"/>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AC8-43FB-A375-F7F0D6573180}"/>
              </c:ext>
            </c:extLst>
          </c:dPt>
          <c:dPt>
            <c:idx val="1"/>
            <c:bubble3D val="0"/>
            <c:spPr>
              <a:solidFill>
                <a:schemeClr val="accent5">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1AC8-43FB-A375-F7F0D6573180}"/>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AC8-43FB-A375-F7F0D6573180}"/>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AC8-43FB-A375-F7F0D6573180}"/>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Sheet1!$A$1:$A$4</c:f>
              <c:strCache>
                <c:ptCount val="4"/>
                <c:pt idx="0">
                  <c:v>Non-Hodgkin's lymphoma (NHL)</c:v>
                </c:pt>
                <c:pt idx="1">
                  <c:v>Hodgkin's lymphoma (HL)</c:v>
                </c:pt>
                <c:pt idx="2">
                  <c:v>Hepatocellular carcinoma (HCC) </c:v>
                </c:pt>
                <c:pt idx="3">
                  <c:v>GI/Biliary adenocarcinoma</c:v>
                </c:pt>
              </c:strCache>
            </c:strRef>
          </c:cat>
          <c:val>
            <c:numRef>
              <c:f>Sheet1!$B$1:$B$4</c:f>
              <c:numCache>
                <c:formatCode>General</c:formatCode>
                <c:ptCount val="4"/>
                <c:pt idx="0">
                  <c:v>3</c:v>
                </c:pt>
                <c:pt idx="1">
                  <c:v>3</c:v>
                </c:pt>
                <c:pt idx="2">
                  <c:v>1</c:v>
                </c:pt>
                <c:pt idx="3">
                  <c:v>1</c:v>
                </c:pt>
              </c:numCache>
            </c:numRef>
          </c:val>
          <c:extLst xmlns:c16r2="http://schemas.microsoft.com/office/drawing/2015/06/chart">
            <c:ext xmlns:c16="http://schemas.microsoft.com/office/drawing/2014/chart" uri="{C3380CC4-5D6E-409C-BE32-E72D297353CC}">
              <c16:uniqueId val="{00000008-1AC8-43FB-A375-F7F0D6573180}"/>
            </c:ext>
          </c:extLst>
        </c:ser>
        <c:dLbls>
          <c:dLblPos val="outEnd"/>
          <c:showLegendKey val="0"/>
          <c:showVal val="1"/>
          <c:showCatName val="0"/>
          <c:showSerName val="0"/>
          <c:showPercent val="0"/>
          <c:showBubbleSize val="0"/>
          <c:showLeaderLines val="1"/>
        </c:dLbls>
        <c:firstSliceAng val="2"/>
      </c:pieChart>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legendEntry>
        <c:idx val="2"/>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legendEntry>
        <c:idx val="3"/>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layout>
        <c:manualLayout>
          <c:xMode val="edge"/>
          <c:yMode val="edge"/>
          <c:x val="0.49611521749883342"/>
          <c:y val="0.16288144952373609"/>
          <c:w val="0.46295246330621592"/>
          <c:h val="0.7294784913272583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C2470-2B9D-444C-BA3B-AD6039D83ABE}" type="datetimeFigureOut">
              <a:rPr lang="en-SG" smtClean="0"/>
              <a:t>25/7/2018</a:t>
            </a:fld>
            <a:endParaRPr lang="en-S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F732A-7C91-4E26-A338-AC9AE7864B5C}" type="slidenum">
              <a:rPr lang="en-SG" smtClean="0"/>
              <a:t>‹#›</a:t>
            </a:fld>
            <a:endParaRPr lang="en-SG"/>
          </a:p>
        </p:txBody>
      </p:sp>
    </p:spTree>
    <p:extLst>
      <p:ext uri="{BB962C8B-B14F-4D97-AF65-F5344CB8AC3E}">
        <p14:creationId xmlns:p14="http://schemas.microsoft.com/office/powerpoint/2010/main" val="1462246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Good afternoon everyone. My name is Srishti Chhabra and I’m a final year medical student at Imperial College London. I would like to thank the organisers of the AIDS conference for giving me this opportunity to present my team’s work here today. </a:t>
            </a:r>
          </a:p>
          <a:p>
            <a:r>
              <a:rPr lang="en-SG" dirty="0"/>
              <a:t>The focus of</a:t>
            </a:r>
            <a:r>
              <a:rPr lang="en-SG" baseline="0" dirty="0"/>
              <a:t> this presentation is regarding a unique group of youth who were born with HIV and have been living with it for life</a:t>
            </a:r>
            <a:endParaRPr lang="en-SG" dirty="0"/>
          </a:p>
        </p:txBody>
      </p:sp>
      <p:sp>
        <p:nvSpPr>
          <p:cNvPr id="4" name="Slide Number Placeholder 3"/>
          <p:cNvSpPr>
            <a:spLocks noGrp="1"/>
          </p:cNvSpPr>
          <p:nvPr>
            <p:ph type="sldNum" sz="quarter" idx="10"/>
          </p:nvPr>
        </p:nvSpPr>
        <p:spPr/>
        <p:txBody>
          <a:bodyPr/>
          <a:lstStyle/>
          <a:p>
            <a:fld id="{E24F732A-7C91-4E26-A338-AC9AE7864B5C}" type="slidenum">
              <a:rPr lang="en-SG" smtClean="0"/>
              <a:t>1</a:t>
            </a:fld>
            <a:endParaRPr lang="en-SG"/>
          </a:p>
        </p:txBody>
      </p:sp>
    </p:spTree>
    <p:extLst>
      <p:ext uri="{BB962C8B-B14F-4D97-AF65-F5344CB8AC3E}">
        <p14:creationId xmlns:p14="http://schemas.microsoft.com/office/powerpoint/2010/main" val="2883394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In terms of the HIV-related risk factors, </a:t>
            </a:r>
          </a:p>
          <a:p>
            <a:r>
              <a:rPr lang="en-SG" dirty="0"/>
              <a:t>The median CD4 count was 453 cells/</a:t>
            </a:r>
            <a:r>
              <a:rPr lang="en-SG" dirty="0" err="1"/>
              <a:t>ul</a:t>
            </a:r>
            <a:r>
              <a:rPr lang="en-SG" dirty="0"/>
              <a:t>. 5/8 below 500</a:t>
            </a:r>
          </a:p>
          <a:p>
            <a:r>
              <a:rPr lang="en-SG" dirty="0"/>
              <a:t>Median nadir CD4 count was 220, indicating that many of these patients had poor viral suppression</a:t>
            </a:r>
          </a:p>
          <a:p>
            <a:r>
              <a:rPr lang="en-SG" dirty="0"/>
              <a:t>These AYA also had a detectable viral load for a long period of time, with median years of HIV </a:t>
            </a:r>
            <a:r>
              <a:rPr lang="en-SG" dirty="0" err="1"/>
              <a:t>viraemia</a:t>
            </a:r>
            <a:r>
              <a:rPr lang="en-SG" dirty="0"/>
              <a:t> being 15 years - EMPHASIZE</a:t>
            </a:r>
          </a:p>
          <a:p>
            <a:r>
              <a:rPr lang="en-SG" dirty="0"/>
              <a:t>Half of the patients had a detectable viral load when diagnosed with a malignancy and most had a history of </a:t>
            </a:r>
            <a:r>
              <a:rPr lang="en-SG" dirty="0" err="1"/>
              <a:t>poorART</a:t>
            </a:r>
            <a:r>
              <a:rPr lang="en-SG" dirty="0"/>
              <a:t> adherence. </a:t>
            </a:r>
          </a:p>
          <a:p>
            <a:r>
              <a:rPr lang="en-SG" dirty="0"/>
              <a:t>All had ART regimens available and HIV care and ART regimens are free in the UK </a:t>
            </a:r>
          </a:p>
          <a:p>
            <a:endParaRPr lang="en-SG" dirty="0"/>
          </a:p>
          <a:p>
            <a:r>
              <a:rPr lang="en-SG" dirty="0"/>
              <a:t>Reading up: Patients and their presentations</a:t>
            </a:r>
          </a:p>
        </p:txBody>
      </p:sp>
      <p:sp>
        <p:nvSpPr>
          <p:cNvPr id="4" name="Slide Number Placeholder 3"/>
          <p:cNvSpPr>
            <a:spLocks noGrp="1"/>
          </p:cNvSpPr>
          <p:nvPr>
            <p:ph type="sldNum" sz="quarter" idx="10"/>
          </p:nvPr>
        </p:nvSpPr>
        <p:spPr/>
        <p:txBody>
          <a:bodyPr/>
          <a:lstStyle/>
          <a:p>
            <a:fld id="{E24F732A-7C91-4E26-A338-AC9AE7864B5C}" type="slidenum">
              <a:rPr lang="en-SG" smtClean="0"/>
              <a:t>10</a:t>
            </a:fld>
            <a:endParaRPr lang="en-SG"/>
          </a:p>
        </p:txBody>
      </p:sp>
    </p:spTree>
    <p:extLst>
      <p:ext uri="{BB962C8B-B14F-4D97-AF65-F5344CB8AC3E}">
        <p14:creationId xmlns:p14="http://schemas.microsoft.com/office/powerpoint/2010/main" val="2961494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Of the 8 AYA diagnosed with a malignancy, 5 are in remission after chemo and radiotherapy. One of the patients with HL had a relapse after undergoing autologous stem cell transplant. He has now undergone bone marrow transplant with a maternal donor. </a:t>
            </a:r>
          </a:p>
          <a:p>
            <a:endParaRPr lang="en-SG" dirty="0"/>
          </a:p>
          <a:p>
            <a:r>
              <a:rPr lang="en-SG" dirty="0"/>
              <a:t>3 out of the 8 patients have died, one with B-cell NHL, the patient with GI </a:t>
            </a:r>
            <a:r>
              <a:rPr lang="en-SG" dirty="0" err="1"/>
              <a:t>adenoca</a:t>
            </a:r>
            <a:r>
              <a:rPr lang="en-SG" dirty="0"/>
              <a:t> and the one with HCC (suppressed of HIV and Hep B for over a decade)</a:t>
            </a:r>
          </a:p>
          <a:p>
            <a:endParaRPr lang="en-SG" dirty="0"/>
          </a:p>
          <a:p>
            <a:r>
              <a:rPr lang="en-SG" dirty="0"/>
              <a:t>Maternal donor – could not find match, Black-African,</a:t>
            </a:r>
            <a:r>
              <a:rPr lang="en-SG" baseline="0" dirty="0"/>
              <a:t> mother fully suppressed, chronic Hep B suppressed</a:t>
            </a:r>
            <a:endParaRPr lang="en-SG" dirty="0"/>
          </a:p>
          <a:p>
            <a:endParaRPr lang="en-SG" dirty="0"/>
          </a:p>
        </p:txBody>
      </p:sp>
      <p:sp>
        <p:nvSpPr>
          <p:cNvPr id="4" name="Slide Number Placeholder 3"/>
          <p:cNvSpPr>
            <a:spLocks noGrp="1"/>
          </p:cNvSpPr>
          <p:nvPr>
            <p:ph type="sldNum" sz="quarter" idx="10"/>
          </p:nvPr>
        </p:nvSpPr>
        <p:spPr/>
        <p:txBody>
          <a:bodyPr/>
          <a:lstStyle/>
          <a:p>
            <a:fld id="{E24F732A-7C91-4E26-A338-AC9AE7864B5C}" type="slidenum">
              <a:rPr lang="en-SG" smtClean="0"/>
              <a:t>11</a:t>
            </a:fld>
            <a:endParaRPr lang="en-SG"/>
          </a:p>
        </p:txBody>
      </p:sp>
    </p:spTree>
    <p:extLst>
      <p:ext uri="{BB962C8B-B14F-4D97-AF65-F5344CB8AC3E}">
        <p14:creationId xmlns:p14="http://schemas.microsoft.com/office/powerpoint/2010/main" val="2827606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SG" dirty="0"/>
              <a:t>We would also like to point out that the death rate in our cohort was much higher than the general population and malignancies accounted for half of all deaths in our cohort, whilst in the general age-matched population 12% of deaths are attributed to malignancies. Most are due to external causes such as accidents, self harm and poisoning. </a:t>
            </a:r>
          </a:p>
          <a:p>
            <a:endParaRPr lang="en-SG" dirty="0"/>
          </a:p>
          <a:p>
            <a:endParaRPr lang="en-SG" dirty="0"/>
          </a:p>
        </p:txBody>
      </p:sp>
      <p:sp>
        <p:nvSpPr>
          <p:cNvPr id="4" name="Slide Number Placeholder 3"/>
          <p:cNvSpPr>
            <a:spLocks noGrp="1"/>
          </p:cNvSpPr>
          <p:nvPr>
            <p:ph type="sldNum" sz="quarter" idx="10"/>
          </p:nvPr>
        </p:nvSpPr>
        <p:spPr/>
        <p:txBody>
          <a:bodyPr/>
          <a:lstStyle/>
          <a:p>
            <a:fld id="{E24F732A-7C91-4E26-A338-AC9AE7864B5C}" type="slidenum">
              <a:rPr lang="en-SG" smtClean="0"/>
              <a:t>12</a:t>
            </a:fld>
            <a:endParaRPr lang="en-SG"/>
          </a:p>
        </p:txBody>
      </p:sp>
    </p:spTree>
    <p:extLst>
      <p:ext uri="{BB962C8B-B14F-4D97-AF65-F5344CB8AC3E}">
        <p14:creationId xmlns:p14="http://schemas.microsoft.com/office/powerpoint/2010/main" val="1337187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SG" dirty="0"/>
              <a:t>Reading: reason why AYA have lower survival rates, lymphoma death rates in general population </a:t>
            </a:r>
          </a:p>
        </p:txBody>
      </p:sp>
      <p:sp>
        <p:nvSpPr>
          <p:cNvPr id="4" name="Slide Number Placeholder 3"/>
          <p:cNvSpPr>
            <a:spLocks noGrp="1"/>
          </p:cNvSpPr>
          <p:nvPr>
            <p:ph type="sldNum" sz="quarter" idx="10"/>
          </p:nvPr>
        </p:nvSpPr>
        <p:spPr/>
        <p:txBody>
          <a:bodyPr/>
          <a:lstStyle/>
          <a:p>
            <a:fld id="{E24F732A-7C91-4E26-A338-AC9AE7864B5C}" type="slidenum">
              <a:rPr lang="en-SG" smtClean="0"/>
              <a:t>13</a:t>
            </a:fld>
            <a:endParaRPr lang="en-SG"/>
          </a:p>
        </p:txBody>
      </p:sp>
    </p:spTree>
    <p:extLst>
      <p:ext uri="{BB962C8B-B14F-4D97-AF65-F5344CB8AC3E}">
        <p14:creationId xmlns:p14="http://schemas.microsoft.com/office/powerpoint/2010/main" val="4090295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Overall, our study had very good follow-up rates of the AYA who were under our care and we were able to describe treatment outcomes in our cohort. There is very limited data available on this. </a:t>
            </a:r>
          </a:p>
          <a:p>
            <a:endParaRPr lang="en-SG" dirty="0"/>
          </a:p>
          <a:p>
            <a:r>
              <a:rPr lang="en-SG" dirty="0"/>
              <a:t>However, our total number of cases are small to make any definite conclusions and larger studies on malignancy and mortality outcomes in PLWH disaggregated by age and route of transmission are required. </a:t>
            </a:r>
          </a:p>
          <a:p>
            <a:endParaRPr lang="en-SG" dirty="0"/>
          </a:p>
          <a:p>
            <a:r>
              <a:rPr lang="en-SG" dirty="0"/>
              <a:t>Furthermore, socio-economic and lifestyle factors can increase the risk of malignancy and our cohort was not matched to the general population based on these factors. However, amongst AYA it is unlikely for traditional cancer risk factors such as smoking …. To play a role. </a:t>
            </a:r>
          </a:p>
          <a:p>
            <a:endParaRPr lang="en-SG" dirty="0"/>
          </a:p>
          <a:p>
            <a:r>
              <a:rPr lang="en-SG" dirty="0"/>
              <a:t>Reading – different traditional cancer risk factors and socio-economic factors that can increase risk of malignancy</a:t>
            </a:r>
          </a:p>
        </p:txBody>
      </p:sp>
      <p:sp>
        <p:nvSpPr>
          <p:cNvPr id="4" name="Slide Number Placeholder 3"/>
          <p:cNvSpPr>
            <a:spLocks noGrp="1"/>
          </p:cNvSpPr>
          <p:nvPr>
            <p:ph type="sldNum" sz="quarter" idx="10"/>
          </p:nvPr>
        </p:nvSpPr>
        <p:spPr/>
        <p:txBody>
          <a:bodyPr/>
          <a:lstStyle/>
          <a:p>
            <a:fld id="{E24F732A-7C91-4E26-A338-AC9AE7864B5C}" type="slidenum">
              <a:rPr lang="en-SG" smtClean="0"/>
              <a:t>14</a:t>
            </a:fld>
            <a:endParaRPr lang="en-SG"/>
          </a:p>
        </p:txBody>
      </p:sp>
    </p:spTree>
    <p:extLst>
      <p:ext uri="{BB962C8B-B14F-4D97-AF65-F5344CB8AC3E}">
        <p14:creationId xmlns:p14="http://schemas.microsoft.com/office/powerpoint/2010/main" val="2148208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200" dirty="0">
                <a:solidFill>
                  <a:schemeClr val="tx1"/>
                </a:solidFill>
              </a:rPr>
              <a:t>As HIV care continues to improve around the world, we are seeing increasing survival of children with </a:t>
            </a:r>
            <a:r>
              <a:rPr lang="en-SG" sz="1200" dirty="0" err="1">
                <a:solidFill>
                  <a:schemeClr val="tx1"/>
                </a:solidFill>
              </a:rPr>
              <a:t>PaHIV</a:t>
            </a:r>
            <a:r>
              <a:rPr lang="en-SG" sz="1200" dirty="0">
                <a:solidFill>
                  <a:schemeClr val="tx1"/>
                </a:solidFill>
              </a:rPr>
              <a:t> into adulthood. The findings in our UK-based cohort might be seen in other countries as well and we need to find ways to support these young people in maintaining good HIV care. </a:t>
            </a:r>
          </a:p>
          <a:p>
            <a:endParaRPr lang="en-SG" dirty="0"/>
          </a:p>
          <a:p>
            <a:r>
              <a:rPr lang="en-SG" baseline="0" dirty="0"/>
              <a:t>Find ways to support these young people. We hope with earlier infant diagnosis and test and treat approach young people will get onto treatment eelier in life which will improve co-morbidities </a:t>
            </a:r>
            <a:endParaRPr lang="en-SG" dirty="0"/>
          </a:p>
        </p:txBody>
      </p:sp>
      <p:sp>
        <p:nvSpPr>
          <p:cNvPr id="4" name="Slide Number Placeholder 3"/>
          <p:cNvSpPr>
            <a:spLocks noGrp="1"/>
          </p:cNvSpPr>
          <p:nvPr>
            <p:ph type="sldNum" sz="quarter" idx="10"/>
          </p:nvPr>
        </p:nvSpPr>
        <p:spPr/>
        <p:txBody>
          <a:bodyPr/>
          <a:lstStyle/>
          <a:p>
            <a:fld id="{E24F732A-7C91-4E26-A338-AC9AE7864B5C}" type="slidenum">
              <a:rPr lang="en-SG" smtClean="0"/>
              <a:t>15</a:t>
            </a:fld>
            <a:endParaRPr lang="en-SG"/>
          </a:p>
        </p:txBody>
      </p:sp>
    </p:spTree>
    <p:extLst>
      <p:ext uri="{BB962C8B-B14F-4D97-AF65-F5344CB8AC3E}">
        <p14:creationId xmlns:p14="http://schemas.microsoft.com/office/powerpoint/2010/main" val="3643816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4F732A-7C91-4E26-A338-AC9AE7864B5C}" type="slidenum">
              <a:rPr lang="en-SG" smtClean="0"/>
              <a:t>16</a:t>
            </a:fld>
            <a:endParaRPr lang="en-SG"/>
          </a:p>
        </p:txBody>
      </p:sp>
    </p:spTree>
    <p:extLst>
      <p:ext uri="{BB962C8B-B14F-4D97-AF65-F5344CB8AC3E}">
        <p14:creationId xmlns:p14="http://schemas.microsoft.com/office/powerpoint/2010/main" val="255811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200" dirty="0"/>
              <a:t>Adolescents are the only age group in which HIV related mortality continues to rise, with minimal data on mortality incidence and causation following transition to adult care</a:t>
            </a:r>
            <a:endParaRPr lang="en-SG" dirty="0"/>
          </a:p>
          <a:p>
            <a:r>
              <a:rPr lang="en-SG" dirty="0"/>
              <a:t>PLWH are at an increased risk of both AD and NADMs. </a:t>
            </a:r>
            <a:r>
              <a:rPr lang="en-SG" sz="1200" kern="1200" dirty="0">
                <a:solidFill>
                  <a:schemeClr val="tx1"/>
                </a:solidFill>
                <a:effectLst/>
                <a:latin typeface="+mn-lt"/>
                <a:ea typeface="+mn-ea"/>
                <a:cs typeface="+mn-cs"/>
              </a:rPr>
              <a:t>The excess risk of malignancy in people living with HIV is driven by the interplay of immunosuppression, HIV </a:t>
            </a:r>
            <a:r>
              <a:rPr lang="en-SG" sz="1200" kern="1200" dirty="0" err="1">
                <a:solidFill>
                  <a:schemeClr val="tx1"/>
                </a:solidFill>
                <a:effectLst/>
                <a:latin typeface="+mn-lt"/>
                <a:ea typeface="+mn-ea"/>
                <a:cs typeface="+mn-cs"/>
              </a:rPr>
              <a:t>viraemia</a:t>
            </a:r>
            <a:r>
              <a:rPr lang="en-SG" sz="1200" kern="1200" dirty="0">
                <a:solidFill>
                  <a:schemeClr val="tx1"/>
                </a:solidFill>
                <a:effectLst/>
                <a:latin typeface="+mn-lt"/>
                <a:ea typeface="+mn-ea"/>
                <a:cs typeface="+mn-cs"/>
              </a:rPr>
              <a:t>, and the persistence of oncogenic viruses. </a:t>
            </a:r>
          </a:p>
          <a:p>
            <a:r>
              <a:rPr lang="en-SG" dirty="0"/>
              <a:t>Suppressive ART has been shown to markedly reduce the risk of ADMs in adults, but there is minimal data for perinatally infected youth</a:t>
            </a:r>
          </a:p>
          <a:p>
            <a:endParaRPr lang="en-SG" dirty="0"/>
          </a:p>
          <a:p>
            <a:r>
              <a:rPr lang="en-SG" dirty="0">
                <a:solidFill>
                  <a:srgbClr val="FF0000"/>
                </a:solidFill>
              </a:rPr>
              <a:t>Reading up: ADMs and NADMs in AYA, AYA with </a:t>
            </a:r>
            <a:r>
              <a:rPr lang="en-SG" dirty="0" err="1">
                <a:solidFill>
                  <a:srgbClr val="FF0000"/>
                </a:solidFill>
              </a:rPr>
              <a:t>PaHIV</a:t>
            </a:r>
            <a:r>
              <a:rPr lang="en-SG" dirty="0">
                <a:solidFill>
                  <a:srgbClr val="FF0000"/>
                </a:solidFill>
              </a:rPr>
              <a:t> vs other AYA </a:t>
            </a:r>
          </a:p>
        </p:txBody>
      </p:sp>
      <p:sp>
        <p:nvSpPr>
          <p:cNvPr id="4" name="Slide Number Placeholder 3"/>
          <p:cNvSpPr>
            <a:spLocks noGrp="1"/>
          </p:cNvSpPr>
          <p:nvPr>
            <p:ph type="sldNum" sz="quarter" idx="10"/>
          </p:nvPr>
        </p:nvSpPr>
        <p:spPr/>
        <p:txBody>
          <a:bodyPr/>
          <a:lstStyle/>
          <a:p>
            <a:fld id="{E24F732A-7C91-4E26-A338-AC9AE7864B5C}" type="slidenum">
              <a:rPr lang="en-SG" smtClean="0"/>
              <a:t>2</a:t>
            </a:fld>
            <a:endParaRPr lang="en-SG"/>
          </a:p>
        </p:txBody>
      </p:sp>
    </p:spTree>
    <p:extLst>
      <p:ext uri="{BB962C8B-B14F-4D97-AF65-F5344CB8AC3E}">
        <p14:creationId xmlns:p14="http://schemas.microsoft.com/office/powerpoint/2010/main" val="908154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SG" dirty="0"/>
              <a:t>However adolescents and young adults have poorer rates of retention in care and adherence to ART, with rates of viral suppression as low as 25% in some cohorts. </a:t>
            </a:r>
          </a:p>
          <a:p>
            <a:endParaRPr lang="en-SG" dirty="0"/>
          </a:p>
          <a:p>
            <a:r>
              <a:rPr lang="en-SG" dirty="0"/>
              <a:t>Furthermore, AYA with </a:t>
            </a:r>
            <a:r>
              <a:rPr lang="en-SG" dirty="0" err="1"/>
              <a:t>PaHIV</a:t>
            </a:r>
            <a:r>
              <a:rPr lang="en-SG" dirty="0"/>
              <a:t> have life-long exposure to HIV and immune dysregulation, which might further increase their risk of malignancy**</a:t>
            </a:r>
          </a:p>
          <a:p>
            <a:endParaRPr lang="en-SG" dirty="0"/>
          </a:p>
          <a:p>
            <a:r>
              <a:rPr lang="en-SG" dirty="0"/>
              <a:t>A recent UK study reported up to 25 times higher risk of NHL in AYA with </a:t>
            </a:r>
            <a:r>
              <a:rPr lang="en-SG" dirty="0" err="1"/>
              <a:t>PaHIV</a:t>
            </a:r>
            <a:r>
              <a:rPr lang="en-SG" dirty="0"/>
              <a:t> compared to the general age-matched population. However this study only looked at rates of lymphomas in their cohort and did not report any long-term outcomes of the malignancy diagnoses. </a:t>
            </a:r>
          </a:p>
          <a:p>
            <a:endParaRPr lang="en-SG" dirty="0"/>
          </a:p>
          <a:p>
            <a:r>
              <a:rPr lang="en-SG" dirty="0"/>
              <a:t>Reading: Lymphoma study, causes of increased mortality in adolescents</a:t>
            </a:r>
          </a:p>
        </p:txBody>
      </p:sp>
      <p:sp>
        <p:nvSpPr>
          <p:cNvPr id="4" name="Slide Number Placeholder 3"/>
          <p:cNvSpPr>
            <a:spLocks noGrp="1"/>
          </p:cNvSpPr>
          <p:nvPr>
            <p:ph type="sldNum" sz="quarter" idx="10"/>
          </p:nvPr>
        </p:nvSpPr>
        <p:spPr/>
        <p:txBody>
          <a:bodyPr/>
          <a:lstStyle/>
          <a:p>
            <a:fld id="{E24F732A-7C91-4E26-A338-AC9AE7864B5C}" type="slidenum">
              <a:rPr lang="en-SG" smtClean="0"/>
              <a:t>3</a:t>
            </a:fld>
            <a:endParaRPr lang="en-SG"/>
          </a:p>
        </p:txBody>
      </p:sp>
    </p:spTree>
    <p:extLst>
      <p:ext uri="{BB962C8B-B14F-4D97-AF65-F5344CB8AC3E}">
        <p14:creationId xmlns:p14="http://schemas.microsoft.com/office/powerpoint/2010/main" val="1893576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The aims of our study were to describe the all-cause mortality and malignancy incidence rates in youth with perinatally acquired HIV and compare it to the age-matched UK general population </a:t>
            </a:r>
          </a:p>
          <a:p>
            <a:endParaRPr lang="en-SG" dirty="0"/>
          </a:p>
          <a:p>
            <a:r>
              <a:rPr lang="en-SG" dirty="0"/>
              <a:t>We also wanted to describe HIV-related risk factors in AYA with </a:t>
            </a:r>
            <a:r>
              <a:rPr lang="en-SG" dirty="0" err="1"/>
              <a:t>PaHIV</a:t>
            </a:r>
            <a:r>
              <a:rPr lang="en-SG" dirty="0"/>
              <a:t> diagnosed with a malignancy</a:t>
            </a:r>
          </a:p>
          <a:p>
            <a:endParaRPr lang="en-SG" dirty="0"/>
          </a:p>
          <a:p>
            <a:r>
              <a:rPr lang="en-SG" dirty="0"/>
              <a:t>And malignancy treatment outcomes in this cohort</a:t>
            </a:r>
          </a:p>
        </p:txBody>
      </p:sp>
      <p:sp>
        <p:nvSpPr>
          <p:cNvPr id="4" name="Slide Number Placeholder 3"/>
          <p:cNvSpPr>
            <a:spLocks noGrp="1"/>
          </p:cNvSpPr>
          <p:nvPr>
            <p:ph type="sldNum" sz="quarter" idx="10"/>
          </p:nvPr>
        </p:nvSpPr>
        <p:spPr/>
        <p:txBody>
          <a:bodyPr/>
          <a:lstStyle/>
          <a:p>
            <a:fld id="{E24F732A-7C91-4E26-A338-AC9AE7864B5C}" type="slidenum">
              <a:rPr lang="en-SG" smtClean="0"/>
              <a:t>4</a:t>
            </a:fld>
            <a:endParaRPr lang="en-SG"/>
          </a:p>
        </p:txBody>
      </p:sp>
    </p:spTree>
    <p:extLst>
      <p:ext uri="{BB962C8B-B14F-4D97-AF65-F5344CB8AC3E}">
        <p14:creationId xmlns:p14="http://schemas.microsoft.com/office/powerpoint/2010/main" val="876860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We conducted a retrospective review of all-cause mortality and malignancy diagnoses in AYA with </a:t>
            </a:r>
            <a:r>
              <a:rPr lang="en-SG" dirty="0" err="1"/>
              <a:t>PaHIV</a:t>
            </a:r>
            <a:r>
              <a:rPr lang="en-SG" dirty="0"/>
              <a:t> registered at the HIV clinic at St. Mary’s Hospital, London, during a 14 year period between 01Jan 2004 to 31 Dec 2017. Time frame was chosen to be in the ART era to reflect the effect of ART in children </a:t>
            </a:r>
          </a:p>
          <a:p>
            <a:endParaRPr lang="en-SG" dirty="0"/>
          </a:p>
          <a:p>
            <a:r>
              <a:rPr lang="en-SG" dirty="0"/>
              <a:t>We included AYA aged 10-24 years with </a:t>
            </a:r>
            <a:r>
              <a:rPr lang="en-SG" dirty="0" err="1"/>
              <a:t>PaHIV</a:t>
            </a:r>
            <a:r>
              <a:rPr lang="en-SG" dirty="0"/>
              <a:t> who had a minimum of 2 outpatient appointments within the study period. </a:t>
            </a:r>
          </a:p>
        </p:txBody>
      </p:sp>
      <p:sp>
        <p:nvSpPr>
          <p:cNvPr id="4" name="Slide Number Placeholder 3"/>
          <p:cNvSpPr>
            <a:spLocks noGrp="1"/>
          </p:cNvSpPr>
          <p:nvPr>
            <p:ph type="sldNum" sz="quarter" idx="10"/>
          </p:nvPr>
        </p:nvSpPr>
        <p:spPr/>
        <p:txBody>
          <a:bodyPr/>
          <a:lstStyle/>
          <a:p>
            <a:fld id="{E24F732A-7C91-4E26-A338-AC9AE7864B5C}" type="slidenum">
              <a:rPr lang="en-SG" smtClean="0"/>
              <a:t>5</a:t>
            </a:fld>
            <a:endParaRPr lang="en-SG"/>
          </a:p>
        </p:txBody>
      </p:sp>
    </p:spTree>
    <p:extLst>
      <p:ext uri="{BB962C8B-B14F-4D97-AF65-F5344CB8AC3E}">
        <p14:creationId xmlns:p14="http://schemas.microsoft.com/office/powerpoint/2010/main" val="937391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All AYA were followed from the start of the study period if they were already 10 on 1 Jan 2004 or from the age of 10 if their 10</a:t>
            </a:r>
            <a:r>
              <a:rPr lang="en-SG" baseline="30000" dirty="0"/>
              <a:t>th</a:t>
            </a:r>
            <a:r>
              <a:rPr lang="en-SG" dirty="0"/>
              <a:t> </a:t>
            </a:r>
            <a:r>
              <a:rPr lang="en-SG" dirty="0" err="1"/>
              <a:t>bday</a:t>
            </a:r>
            <a:r>
              <a:rPr lang="en-SG" dirty="0"/>
              <a:t> fell during the study period till the end of the study period/25</a:t>
            </a:r>
            <a:r>
              <a:rPr lang="en-SG" baseline="30000" dirty="0"/>
              <a:t>th</a:t>
            </a:r>
            <a:r>
              <a:rPr lang="en-SG" dirty="0"/>
              <a:t> </a:t>
            </a:r>
            <a:r>
              <a:rPr lang="en-SG" dirty="0" err="1"/>
              <a:t>bday</a:t>
            </a:r>
            <a:r>
              <a:rPr lang="en-SG" dirty="0"/>
              <a:t>/ death/transfer of care/LTFU, whichever was sooner. </a:t>
            </a:r>
          </a:p>
          <a:p>
            <a:endParaRPr lang="en-SG" dirty="0"/>
          </a:p>
          <a:p>
            <a:r>
              <a:rPr lang="en-SG" dirty="0"/>
              <a:t>Data was taken from case records and anonymised</a:t>
            </a:r>
          </a:p>
          <a:p>
            <a:endParaRPr lang="en-SG" dirty="0"/>
          </a:p>
          <a:p>
            <a:r>
              <a:rPr lang="en-SG" dirty="0"/>
              <a:t>We described HIV-related parameters, presentation, treatment and outcomes of AYA diagnosed with a malignancy during the study period</a:t>
            </a:r>
          </a:p>
          <a:p>
            <a:endParaRPr lang="en-SG" dirty="0"/>
          </a:p>
          <a:p>
            <a:r>
              <a:rPr lang="en-SG" dirty="0"/>
              <a:t>Incidence rates for malignancy, lymphomas and all-cause mortality were modelled using a </a:t>
            </a:r>
            <a:r>
              <a:rPr lang="en-SG" dirty="0" err="1"/>
              <a:t>poisson</a:t>
            </a:r>
            <a:r>
              <a:rPr lang="en-SG" dirty="0"/>
              <a:t> distribution and age matched UK data was sourced from UK ONS and CRUK and used to calculate IR of mortality and malignancy in the general population and compared to our cohort data to give incidence rate ratios</a:t>
            </a:r>
          </a:p>
          <a:p>
            <a:endParaRPr lang="en-SG" dirty="0"/>
          </a:p>
          <a:p>
            <a:r>
              <a:rPr lang="en-SG" dirty="0"/>
              <a:t>Reading: Poisson distribution </a:t>
            </a:r>
          </a:p>
        </p:txBody>
      </p:sp>
      <p:sp>
        <p:nvSpPr>
          <p:cNvPr id="4" name="Slide Number Placeholder 3"/>
          <p:cNvSpPr>
            <a:spLocks noGrp="1"/>
          </p:cNvSpPr>
          <p:nvPr>
            <p:ph type="sldNum" sz="quarter" idx="10"/>
          </p:nvPr>
        </p:nvSpPr>
        <p:spPr/>
        <p:txBody>
          <a:bodyPr/>
          <a:lstStyle/>
          <a:p>
            <a:fld id="{E24F732A-7C91-4E26-A338-AC9AE7864B5C}" type="slidenum">
              <a:rPr lang="en-SG" smtClean="0"/>
              <a:t>6</a:t>
            </a:fld>
            <a:endParaRPr lang="en-SG"/>
          </a:p>
        </p:txBody>
      </p:sp>
    </p:spTree>
    <p:extLst>
      <p:ext uri="{BB962C8B-B14F-4D97-AF65-F5344CB8AC3E}">
        <p14:creationId xmlns:p14="http://schemas.microsoft.com/office/powerpoint/2010/main" val="2449739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Overall, 290 AYA with </a:t>
            </a:r>
            <a:r>
              <a:rPr lang="en-SG" dirty="0" err="1"/>
              <a:t>PaHIV</a:t>
            </a:r>
            <a:r>
              <a:rPr lang="en-SG" dirty="0"/>
              <a:t> met the inclusion criteria, resulting in a total of 2644 years of follow-up. Only 2 were 0.7% were lost to follow-up, 4.8% transferred care and 6 patients died during the study period. </a:t>
            </a:r>
          </a:p>
          <a:p>
            <a:endParaRPr lang="en-SG" dirty="0"/>
          </a:p>
          <a:p>
            <a:r>
              <a:rPr lang="en-SG" dirty="0"/>
              <a:t>The causes of death were XXX</a:t>
            </a:r>
          </a:p>
          <a:p>
            <a:endParaRPr lang="en-SG" dirty="0"/>
          </a:p>
          <a:p>
            <a:endParaRPr lang="en-SG" dirty="0"/>
          </a:p>
          <a:p>
            <a:r>
              <a:rPr lang="en-SG" dirty="0"/>
              <a:t>Any association with being male and malignancy** check ! Study on Africans having higher malignancy rate</a:t>
            </a:r>
          </a:p>
        </p:txBody>
      </p:sp>
      <p:sp>
        <p:nvSpPr>
          <p:cNvPr id="4" name="Slide Number Placeholder 3"/>
          <p:cNvSpPr>
            <a:spLocks noGrp="1"/>
          </p:cNvSpPr>
          <p:nvPr>
            <p:ph type="sldNum" sz="quarter" idx="10"/>
          </p:nvPr>
        </p:nvSpPr>
        <p:spPr/>
        <p:txBody>
          <a:bodyPr/>
          <a:lstStyle/>
          <a:p>
            <a:fld id="{E24F732A-7C91-4E26-A338-AC9AE7864B5C}" type="slidenum">
              <a:rPr lang="en-SG" smtClean="0"/>
              <a:t>7</a:t>
            </a:fld>
            <a:endParaRPr lang="en-SG"/>
          </a:p>
        </p:txBody>
      </p:sp>
    </p:spTree>
    <p:extLst>
      <p:ext uri="{BB962C8B-B14F-4D97-AF65-F5344CB8AC3E}">
        <p14:creationId xmlns:p14="http://schemas.microsoft.com/office/powerpoint/2010/main" val="2750221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a:t>8/290 AYA were diagnosed with a malignancy at a median age of 19 years. 7/8 were male, 6/8 were Black British/Black African. 3 were diagnosed with HL, 3 with NHL, 1 with HCC and 1 with GI/biliary adenocarcinoma. </a:t>
            </a:r>
          </a:p>
          <a:p>
            <a:endParaRPr lang="en-SG" dirty="0"/>
          </a:p>
          <a:p>
            <a:r>
              <a:rPr lang="en-SG" dirty="0"/>
              <a:t>Here are the malignancy diagnoses </a:t>
            </a:r>
          </a:p>
        </p:txBody>
      </p:sp>
      <p:sp>
        <p:nvSpPr>
          <p:cNvPr id="4" name="Slide Number Placeholder 3"/>
          <p:cNvSpPr>
            <a:spLocks noGrp="1"/>
          </p:cNvSpPr>
          <p:nvPr>
            <p:ph type="sldNum" sz="quarter" idx="10"/>
          </p:nvPr>
        </p:nvSpPr>
        <p:spPr/>
        <p:txBody>
          <a:bodyPr/>
          <a:lstStyle/>
          <a:p>
            <a:fld id="{E24F732A-7C91-4E26-A338-AC9AE7864B5C}" type="slidenum">
              <a:rPr lang="en-SG" smtClean="0"/>
              <a:t>8</a:t>
            </a:fld>
            <a:endParaRPr lang="en-SG"/>
          </a:p>
        </p:txBody>
      </p:sp>
    </p:spTree>
    <p:extLst>
      <p:ext uri="{BB962C8B-B14F-4D97-AF65-F5344CB8AC3E}">
        <p14:creationId xmlns:p14="http://schemas.microsoft.com/office/powerpoint/2010/main" val="222254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The incidence rates per 1000 person-years of mortality and malignancy are shown in this table. It can be seen that compared to an age-matched general population, the incidence rate of death in our cohort of AYA is 9.4 times the incidence rate of death in the general population. </a:t>
            </a:r>
          </a:p>
          <a:p>
            <a:endParaRPr lang="en-SG" dirty="0"/>
          </a:p>
          <a:p>
            <a:r>
              <a:rPr lang="en-SG" dirty="0"/>
              <a:t>The incidence rate of malignancy is almost 13 times that of the general population, and this is largely driven by lymphomas, both NHL which is an AIDS defining malignancy as well and HL</a:t>
            </a:r>
          </a:p>
          <a:p>
            <a:endParaRPr lang="en-SG" dirty="0"/>
          </a:p>
          <a:p>
            <a:endParaRPr lang="en-SG" dirty="0"/>
          </a:p>
        </p:txBody>
      </p:sp>
      <p:sp>
        <p:nvSpPr>
          <p:cNvPr id="4" name="Slide Number Placeholder 3"/>
          <p:cNvSpPr>
            <a:spLocks noGrp="1"/>
          </p:cNvSpPr>
          <p:nvPr>
            <p:ph type="sldNum" sz="quarter" idx="10"/>
          </p:nvPr>
        </p:nvSpPr>
        <p:spPr/>
        <p:txBody>
          <a:bodyPr/>
          <a:lstStyle/>
          <a:p>
            <a:fld id="{E24F732A-7C91-4E26-A338-AC9AE7864B5C}" type="slidenum">
              <a:rPr lang="en-SG" smtClean="0"/>
              <a:t>9</a:t>
            </a:fld>
            <a:endParaRPr lang="en-SG"/>
          </a:p>
        </p:txBody>
      </p:sp>
    </p:spTree>
    <p:extLst>
      <p:ext uri="{BB962C8B-B14F-4D97-AF65-F5344CB8AC3E}">
        <p14:creationId xmlns:p14="http://schemas.microsoft.com/office/powerpoint/2010/main" val="80675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9EF651-4155-4157-B7F7-401DA888CF99}" type="datetimeFigureOut">
              <a:rPr lang="en-SG" smtClean="0"/>
              <a:t>25/7/2018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15863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EF651-4155-4157-B7F7-401DA888CF99}" type="datetimeFigureOut">
              <a:rPr lang="en-SG" smtClean="0"/>
              <a:t>25/7/2018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112022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EF651-4155-4157-B7F7-401DA888CF99}" type="datetimeFigureOut">
              <a:rPr lang="en-SG" smtClean="0"/>
              <a:t>25/7/2018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339997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EF651-4155-4157-B7F7-401DA888CF99}" type="datetimeFigureOut">
              <a:rPr lang="en-SG" smtClean="0"/>
              <a:t>25/7/2018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1035835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9EF651-4155-4157-B7F7-401DA888CF99}" type="datetimeFigureOut">
              <a:rPr lang="en-SG" smtClean="0"/>
              <a:t>25/7/2018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154886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9EF651-4155-4157-B7F7-401DA888CF99}" type="datetimeFigureOut">
              <a:rPr lang="en-SG" smtClean="0"/>
              <a:t>25/7/2018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366231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9EF651-4155-4157-B7F7-401DA888CF99}" type="datetimeFigureOut">
              <a:rPr lang="en-SG" smtClean="0"/>
              <a:t>25/7/2018</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269854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9EF651-4155-4157-B7F7-401DA888CF99}" type="datetimeFigureOut">
              <a:rPr lang="en-SG" smtClean="0"/>
              <a:t>25/7/2018</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3520374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EF651-4155-4157-B7F7-401DA888CF99}" type="datetimeFigureOut">
              <a:rPr lang="en-SG" smtClean="0"/>
              <a:t>25/7/2018</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350666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9EF651-4155-4157-B7F7-401DA888CF99}" type="datetimeFigureOut">
              <a:rPr lang="en-SG" smtClean="0"/>
              <a:t>25/7/2018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392622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9EF651-4155-4157-B7F7-401DA888CF99}" type="datetimeFigureOut">
              <a:rPr lang="en-SG" smtClean="0"/>
              <a:t>25/7/2018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F88BE97-5F9F-4995-A819-3E6DB1772FDB}" type="slidenum">
              <a:rPr lang="en-SG" smtClean="0"/>
              <a:t>‹#›</a:t>
            </a:fld>
            <a:endParaRPr lang="en-SG"/>
          </a:p>
        </p:txBody>
      </p:sp>
    </p:spTree>
    <p:extLst>
      <p:ext uri="{BB962C8B-B14F-4D97-AF65-F5344CB8AC3E}">
        <p14:creationId xmlns:p14="http://schemas.microsoft.com/office/powerpoint/2010/main" val="258834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EF651-4155-4157-B7F7-401DA888CF99}" type="datetimeFigureOut">
              <a:rPr lang="en-SG" smtClean="0"/>
              <a:t>25/7/2018</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8BE97-5F9F-4995-A819-3E6DB1772FDB}" type="slidenum">
              <a:rPr lang="en-SG" smtClean="0"/>
              <a:t>‹#›</a:t>
            </a:fld>
            <a:endParaRPr lang="en-SG"/>
          </a:p>
        </p:txBody>
      </p:sp>
    </p:spTree>
    <p:extLst>
      <p:ext uri="{BB962C8B-B14F-4D97-AF65-F5344CB8AC3E}">
        <p14:creationId xmlns:p14="http://schemas.microsoft.com/office/powerpoint/2010/main" val="142029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96B5940E-87DF-454F-803E-49B88DBDD5BC}"/>
              </a:ext>
            </a:extLst>
          </p:cNvPr>
          <p:cNvSpPr txBox="1"/>
          <p:nvPr/>
        </p:nvSpPr>
        <p:spPr>
          <a:xfrm>
            <a:off x="0" y="2454594"/>
            <a:ext cx="9144000" cy="300082"/>
          </a:xfrm>
          <a:prstGeom prst="rect">
            <a:avLst/>
          </a:prstGeom>
          <a:solidFill>
            <a:srgbClr val="FFC000"/>
          </a:solidFill>
        </p:spPr>
        <p:txBody>
          <a:bodyPr wrap="square" rtlCol="0">
            <a:spAutoFit/>
          </a:bodyPr>
          <a:lstStyle/>
          <a:p>
            <a:endParaRPr lang="en-SG" sz="1350" dirty="0"/>
          </a:p>
        </p:txBody>
      </p:sp>
      <p:sp>
        <p:nvSpPr>
          <p:cNvPr id="7" name="TextBox 6">
            <a:extLst>
              <a:ext uri="{FF2B5EF4-FFF2-40B4-BE49-F238E27FC236}">
                <a16:creationId xmlns:a16="http://schemas.microsoft.com/office/drawing/2014/main" xmlns="" id="{F91130D0-AB12-48AA-B2EA-D4733E294255}"/>
              </a:ext>
            </a:extLst>
          </p:cNvPr>
          <p:cNvSpPr txBox="1"/>
          <p:nvPr/>
        </p:nvSpPr>
        <p:spPr>
          <a:xfrm>
            <a:off x="0" y="2675283"/>
            <a:ext cx="9144000" cy="1477328"/>
          </a:xfrm>
          <a:prstGeom prst="rect">
            <a:avLst/>
          </a:prstGeom>
          <a:solidFill>
            <a:schemeClr val="accent1">
              <a:lumMod val="75000"/>
            </a:schemeClr>
          </a:solidFill>
        </p:spPr>
        <p:txBody>
          <a:bodyPr wrap="square" rtlCol="0">
            <a:spAutoFit/>
          </a:bodyPr>
          <a:lstStyle/>
          <a:p>
            <a:pPr algn="ctr"/>
            <a:r>
              <a:rPr lang="en-SG" altLang="en-US" sz="3000" b="1" dirty="0">
                <a:solidFill>
                  <a:schemeClr val="bg1"/>
                </a:solidFill>
              </a:rPr>
              <a:t>Malignancy and all-cause mortality; </a:t>
            </a:r>
          </a:p>
          <a:p>
            <a:pPr algn="ctr"/>
            <a:r>
              <a:rPr lang="en-SG" altLang="en-US" sz="3000" b="1" dirty="0">
                <a:solidFill>
                  <a:schemeClr val="bg1"/>
                </a:solidFill>
              </a:rPr>
              <a:t>incidence in adolescents and young adults living with </a:t>
            </a:r>
          </a:p>
          <a:p>
            <a:pPr algn="ctr"/>
            <a:r>
              <a:rPr lang="en-SG" altLang="en-US" sz="3000" b="1" dirty="0">
                <a:solidFill>
                  <a:schemeClr val="bg1"/>
                </a:solidFill>
              </a:rPr>
              <a:t>perinatally acquired HIV</a:t>
            </a:r>
            <a:endParaRPr lang="en-GB" altLang="en-US" sz="3000" b="1" dirty="0">
              <a:solidFill>
                <a:schemeClr val="bg1"/>
              </a:solidFill>
            </a:endParaRPr>
          </a:p>
        </p:txBody>
      </p:sp>
      <p:pic>
        <p:nvPicPr>
          <p:cNvPr id="10" name="Picture 2">
            <a:extLst>
              <a:ext uri="{FF2B5EF4-FFF2-40B4-BE49-F238E27FC236}">
                <a16:creationId xmlns:a16="http://schemas.microsoft.com/office/drawing/2014/main" xmlns="" id="{107B6B43-2CC8-4A4D-85A1-DC199747C81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14" y="513773"/>
            <a:ext cx="2388870" cy="58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900 LOGO.jpg">
            <a:extLst>
              <a:ext uri="{FF2B5EF4-FFF2-40B4-BE49-F238E27FC236}">
                <a16:creationId xmlns:a16="http://schemas.microsoft.com/office/drawing/2014/main" xmlns="" id="{C1AC0B85-151F-466C-B5B6-FF68748F287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2072" y="363853"/>
            <a:ext cx="1178762" cy="88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a:extLst>
              <a:ext uri="{FF2B5EF4-FFF2-40B4-BE49-F238E27FC236}">
                <a16:creationId xmlns:a16="http://schemas.microsoft.com/office/drawing/2014/main" xmlns="" id="{CB76E27A-5061-415A-9A20-93C54FE98D9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4202" y="339677"/>
            <a:ext cx="3711416" cy="758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5">
            <a:extLst>
              <a:ext uri="{FF2B5EF4-FFF2-40B4-BE49-F238E27FC236}">
                <a16:creationId xmlns:a16="http://schemas.microsoft.com/office/drawing/2014/main" xmlns="" id="{595BE723-E1C4-4ED3-8B44-C0D76126F16E}"/>
              </a:ext>
            </a:extLst>
          </p:cNvPr>
          <p:cNvSpPr txBox="1">
            <a:spLocks noChangeArrowheads="1"/>
          </p:cNvSpPr>
          <p:nvPr/>
        </p:nvSpPr>
        <p:spPr bwMode="auto">
          <a:xfrm>
            <a:off x="1514644" y="4152611"/>
            <a:ext cx="6309439" cy="103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02727" tIns="151365" rIns="302727" bIns="151365">
            <a:spAutoFit/>
          </a:bodyPr>
          <a:lstStyle>
            <a:lvl1pPr defTabSz="4319588" eaLnBrk="0" hangingPunct="0">
              <a:defRPr sz="5100" b="1">
                <a:solidFill>
                  <a:schemeClr val="bg1"/>
                </a:solidFill>
                <a:latin typeface="Univers" panose="020B0503020202020204" pitchFamily="34" charset="0"/>
                <a:ea typeface="MS PGothic" panose="020B0600070205080204" pitchFamily="34" charset="-128"/>
              </a:defRPr>
            </a:lvl1pPr>
            <a:lvl2pPr marL="742950" indent="-285750" defTabSz="4319588" eaLnBrk="0" hangingPunct="0">
              <a:defRPr sz="5100" b="1">
                <a:solidFill>
                  <a:schemeClr val="bg1"/>
                </a:solidFill>
                <a:latin typeface="Univers" panose="020B0503020202020204" pitchFamily="34" charset="0"/>
                <a:ea typeface="MS PGothic" panose="020B0600070205080204" pitchFamily="34" charset="-128"/>
              </a:defRPr>
            </a:lvl2pPr>
            <a:lvl3pPr marL="1143000" indent="-228600" defTabSz="4319588" eaLnBrk="0" hangingPunct="0">
              <a:defRPr sz="5100" b="1">
                <a:solidFill>
                  <a:schemeClr val="bg1"/>
                </a:solidFill>
                <a:latin typeface="Univers" panose="020B0503020202020204" pitchFamily="34" charset="0"/>
                <a:ea typeface="MS PGothic" panose="020B0600070205080204" pitchFamily="34" charset="-128"/>
              </a:defRPr>
            </a:lvl3pPr>
            <a:lvl4pPr marL="1600200" indent="-228600" defTabSz="4319588" eaLnBrk="0" hangingPunct="0">
              <a:defRPr sz="5100" b="1">
                <a:solidFill>
                  <a:schemeClr val="bg1"/>
                </a:solidFill>
                <a:latin typeface="Univers" panose="020B0503020202020204" pitchFamily="34" charset="0"/>
                <a:ea typeface="MS PGothic" panose="020B0600070205080204" pitchFamily="34" charset="-128"/>
              </a:defRPr>
            </a:lvl4pPr>
            <a:lvl5pPr marL="2057400" indent="-228600" defTabSz="4319588" eaLnBrk="0" hangingPunct="0">
              <a:defRPr sz="5100" b="1">
                <a:solidFill>
                  <a:schemeClr val="bg1"/>
                </a:solidFill>
                <a:latin typeface="Univers" panose="020B0503020202020204" pitchFamily="34" charset="0"/>
                <a:ea typeface="MS PGothic" panose="020B0600070205080204" pitchFamily="34" charset="-128"/>
              </a:defRPr>
            </a:lvl5pPr>
            <a:lvl6pPr marL="2514600" indent="-228600" algn="ctr" defTabSz="4319588" eaLnBrk="0" fontAlgn="base" hangingPunct="0">
              <a:spcBef>
                <a:spcPct val="0"/>
              </a:spcBef>
              <a:spcAft>
                <a:spcPct val="0"/>
              </a:spcAft>
              <a:defRPr sz="5100" b="1">
                <a:solidFill>
                  <a:schemeClr val="bg1"/>
                </a:solidFill>
                <a:latin typeface="Univers" panose="020B0503020202020204" pitchFamily="34" charset="0"/>
                <a:ea typeface="MS PGothic" panose="020B0600070205080204" pitchFamily="34" charset="-128"/>
              </a:defRPr>
            </a:lvl6pPr>
            <a:lvl7pPr marL="2971800" indent="-228600" algn="ctr" defTabSz="4319588" eaLnBrk="0" fontAlgn="base" hangingPunct="0">
              <a:spcBef>
                <a:spcPct val="0"/>
              </a:spcBef>
              <a:spcAft>
                <a:spcPct val="0"/>
              </a:spcAft>
              <a:defRPr sz="5100" b="1">
                <a:solidFill>
                  <a:schemeClr val="bg1"/>
                </a:solidFill>
                <a:latin typeface="Univers" panose="020B0503020202020204" pitchFamily="34" charset="0"/>
                <a:ea typeface="MS PGothic" panose="020B0600070205080204" pitchFamily="34" charset="-128"/>
              </a:defRPr>
            </a:lvl7pPr>
            <a:lvl8pPr marL="3429000" indent="-228600" algn="ctr" defTabSz="4319588" eaLnBrk="0" fontAlgn="base" hangingPunct="0">
              <a:spcBef>
                <a:spcPct val="0"/>
              </a:spcBef>
              <a:spcAft>
                <a:spcPct val="0"/>
              </a:spcAft>
              <a:defRPr sz="5100" b="1">
                <a:solidFill>
                  <a:schemeClr val="bg1"/>
                </a:solidFill>
                <a:latin typeface="Univers" panose="020B0503020202020204" pitchFamily="34" charset="0"/>
                <a:ea typeface="MS PGothic" panose="020B0600070205080204" pitchFamily="34" charset="-128"/>
              </a:defRPr>
            </a:lvl8pPr>
            <a:lvl9pPr marL="3886200" indent="-228600" algn="ctr" defTabSz="4319588" eaLnBrk="0" fontAlgn="base" hangingPunct="0">
              <a:spcBef>
                <a:spcPct val="0"/>
              </a:spcBef>
              <a:spcAft>
                <a:spcPct val="0"/>
              </a:spcAft>
              <a:defRPr sz="5100" b="1">
                <a:solidFill>
                  <a:schemeClr val="bg1"/>
                </a:solidFill>
                <a:latin typeface="Univers" panose="020B0503020202020204" pitchFamily="34" charset="0"/>
                <a:ea typeface="MS PGothic" panose="020B0600070205080204" pitchFamily="34" charset="-128"/>
              </a:defRPr>
            </a:lvl9pPr>
          </a:lstStyle>
          <a:p>
            <a:pPr algn="ctr" eaLnBrk="1" hangingPunct="1">
              <a:defRPr/>
            </a:pPr>
            <a:r>
              <a:rPr lang="en-GB" altLang="en-US" sz="1800" b="0" u="sng" dirty="0">
                <a:solidFill>
                  <a:schemeClr val="tx1"/>
                </a:solidFill>
                <a:latin typeface="+mn-lt"/>
              </a:rPr>
              <a:t>Srishti Chhabra</a:t>
            </a:r>
            <a:r>
              <a:rPr lang="en-GB" altLang="en-US" sz="1800" b="0" baseline="30000" dirty="0">
                <a:solidFill>
                  <a:schemeClr val="tx1"/>
                </a:solidFill>
                <a:latin typeface="+mn-lt"/>
              </a:rPr>
              <a:t>1</a:t>
            </a:r>
            <a:r>
              <a:rPr lang="en-GB" altLang="en-US" sz="1800" b="0" dirty="0">
                <a:solidFill>
                  <a:schemeClr val="tx1"/>
                </a:solidFill>
                <a:latin typeface="+mn-lt"/>
              </a:rPr>
              <a:t>, Sarah Fidler</a:t>
            </a:r>
            <a:r>
              <a:rPr lang="en-GB" altLang="en-US" sz="1800" b="0" baseline="30000" dirty="0">
                <a:solidFill>
                  <a:schemeClr val="tx1"/>
                </a:solidFill>
                <a:latin typeface="+mn-lt"/>
              </a:rPr>
              <a:t>1,2</a:t>
            </a:r>
            <a:r>
              <a:rPr lang="en-GB" altLang="en-US" sz="1800" b="0" dirty="0">
                <a:solidFill>
                  <a:schemeClr val="tx1"/>
                </a:solidFill>
                <a:latin typeface="+mn-lt"/>
              </a:rPr>
              <a:t>, Sara Ayers</a:t>
            </a:r>
            <a:r>
              <a:rPr lang="en-GB" altLang="en-US" sz="1800" b="0" baseline="30000" dirty="0">
                <a:solidFill>
                  <a:schemeClr val="tx1"/>
                </a:solidFill>
                <a:latin typeface="+mn-lt"/>
              </a:rPr>
              <a:t>2</a:t>
            </a:r>
            <a:r>
              <a:rPr lang="en-GB" altLang="en-US" sz="1800" b="0" dirty="0">
                <a:solidFill>
                  <a:schemeClr val="tx1"/>
                </a:solidFill>
                <a:latin typeface="+mn-lt"/>
              </a:rPr>
              <a:t>, Mark Bower</a:t>
            </a:r>
            <a:r>
              <a:rPr lang="en-GB" altLang="en-US" sz="1800" b="0" baseline="30000" dirty="0">
                <a:solidFill>
                  <a:schemeClr val="tx1"/>
                </a:solidFill>
                <a:latin typeface="+mn-lt"/>
              </a:rPr>
              <a:t>1,3</a:t>
            </a:r>
            <a:r>
              <a:rPr lang="en-GB" altLang="en-US" sz="1800" b="0" dirty="0">
                <a:solidFill>
                  <a:schemeClr val="tx1"/>
                </a:solidFill>
                <a:latin typeface="+mn-lt"/>
              </a:rPr>
              <a:t>, Hermione Lyall</a:t>
            </a:r>
            <a:r>
              <a:rPr lang="en-GB" altLang="en-US" sz="1800" b="0" baseline="30000" dirty="0">
                <a:solidFill>
                  <a:schemeClr val="tx1"/>
                </a:solidFill>
                <a:latin typeface="+mn-lt"/>
              </a:rPr>
              <a:t>2</a:t>
            </a:r>
            <a:r>
              <a:rPr lang="en-GB" altLang="en-US" sz="1800" b="0" dirty="0">
                <a:solidFill>
                  <a:schemeClr val="tx1"/>
                </a:solidFill>
                <a:latin typeface="+mn-lt"/>
              </a:rPr>
              <a:t>, Caroline Foster</a:t>
            </a:r>
            <a:r>
              <a:rPr lang="en-GB" altLang="en-US" sz="1800" b="0" baseline="30000" dirty="0">
                <a:solidFill>
                  <a:schemeClr val="tx1"/>
                </a:solidFill>
                <a:latin typeface="+mn-lt"/>
              </a:rPr>
              <a:t>2</a:t>
            </a:r>
          </a:p>
          <a:p>
            <a:pPr algn="ctr" eaLnBrk="1" hangingPunct="1">
              <a:defRPr/>
            </a:pPr>
            <a:endParaRPr lang="en-GB" altLang="en-US" sz="1725" b="0" i="1" baseline="30000" dirty="0">
              <a:solidFill>
                <a:schemeClr val="tx1"/>
              </a:solidFill>
              <a:latin typeface="+mn-lt"/>
            </a:endParaRPr>
          </a:p>
        </p:txBody>
      </p:sp>
      <p:sp>
        <p:nvSpPr>
          <p:cNvPr id="2" name="TextBox 1">
            <a:extLst>
              <a:ext uri="{FF2B5EF4-FFF2-40B4-BE49-F238E27FC236}">
                <a16:creationId xmlns:a16="http://schemas.microsoft.com/office/drawing/2014/main" xmlns="" id="{E5BFE51C-1ED0-4EAA-BFB7-B621DB97CB85}"/>
              </a:ext>
            </a:extLst>
          </p:cNvPr>
          <p:cNvSpPr txBox="1"/>
          <p:nvPr/>
        </p:nvSpPr>
        <p:spPr>
          <a:xfrm>
            <a:off x="160019" y="5771594"/>
            <a:ext cx="8823961" cy="915635"/>
          </a:xfrm>
          <a:prstGeom prst="rect">
            <a:avLst/>
          </a:prstGeom>
          <a:noFill/>
        </p:spPr>
        <p:txBody>
          <a:bodyPr wrap="square" rtlCol="0">
            <a:spAutoFit/>
          </a:bodyPr>
          <a:lstStyle/>
          <a:p>
            <a:pPr algn="ctr">
              <a:defRPr/>
            </a:pPr>
            <a:endParaRPr lang="en-GB" altLang="en-US" sz="1500" i="1" baseline="30000" dirty="0"/>
          </a:p>
          <a:p>
            <a:pPr algn="ctr">
              <a:defRPr/>
            </a:pPr>
            <a:r>
              <a:rPr lang="en-GB" altLang="en-US" sz="1500" baseline="30000" dirty="0">
                <a:solidFill>
                  <a:srgbClr val="000000"/>
                </a:solidFill>
              </a:rPr>
              <a:t>1</a:t>
            </a:r>
            <a:r>
              <a:rPr lang="en-GB" altLang="en-US" sz="1500" dirty="0">
                <a:solidFill>
                  <a:srgbClr val="000000"/>
                </a:solidFill>
              </a:rPr>
              <a:t>Imperial College London, London, UK </a:t>
            </a:r>
            <a:r>
              <a:rPr lang="en-GB" altLang="en-US" sz="1500" baseline="30000" dirty="0">
                <a:solidFill>
                  <a:srgbClr val="000000"/>
                </a:solidFill>
              </a:rPr>
              <a:t>2</a:t>
            </a:r>
            <a:r>
              <a:rPr lang="en-GB" altLang="en-US" sz="1500" dirty="0">
                <a:solidFill>
                  <a:srgbClr val="000000"/>
                </a:solidFill>
              </a:rPr>
              <a:t>Imperial College NHS trust, London, UK </a:t>
            </a:r>
            <a:r>
              <a:rPr lang="en-GB" altLang="en-US" sz="1500" baseline="30000" dirty="0">
                <a:solidFill>
                  <a:srgbClr val="000000"/>
                </a:solidFill>
              </a:rPr>
              <a:t>3</a:t>
            </a:r>
            <a:r>
              <a:rPr lang="en-SG" sz="1500" dirty="0">
                <a:solidFill>
                  <a:srgbClr val="000000"/>
                </a:solidFill>
              </a:rPr>
              <a:t>Chelsea and Westminster Hospital NHS Foundation Trust, London, UK</a:t>
            </a:r>
            <a:endParaRPr lang="en-GB" altLang="en-US" sz="1500" dirty="0">
              <a:solidFill>
                <a:srgbClr val="000000"/>
              </a:solidFill>
            </a:endParaRPr>
          </a:p>
          <a:p>
            <a:endParaRPr lang="en-SG" sz="1350" dirty="0"/>
          </a:p>
        </p:txBody>
      </p:sp>
    </p:spTree>
    <p:extLst>
      <p:ext uri="{BB962C8B-B14F-4D97-AF65-F5344CB8AC3E}">
        <p14:creationId xmlns:p14="http://schemas.microsoft.com/office/powerpoint/2010/main" val="807602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A526B663-5F5A-4C5A-A67F-0B36710E4BBE}"/>
              </a:ext>
            </a:extLst>
          </p:cNvPr>
          <p:cNvGraphicFramePr>
            <a:graphicFrameLocks noGrp="1"/>
          </p:cNvGraphicFramePr>
          <p:nvPr>
            <p:ph idx="1"/>
            <p:extLst>
              <p:ext uri="{D42A27DB-BD31-4B8C-83A1-F6EECF244321}">
                <p14:modId xmlns:p14="http://schemas.microsoft.com/office/powerpoint/2010/main" val="2423115828"/>
              </p:ext>
            </p:extLst>
          </p:nvPr>
        </p:nvGraphicFramePr>
        <p:xfrm>
          <a:off x="557088" y="1901583"/>
          <a:ext cx="8213200" cy="1866932"/>
        </p:xfrm>
        <a:graphic>
          <a:graphicData uri="http://schemas.openxmlformats.org/drawingml/2006/table">
            <a:tbl>
              <a:tblPr firstRow="1" bandRow="1">
                <a:tableStyleId>{17292A2E-F333-43FB-9621-5CBBE7FDCDCB}</a:tableStyleId>
              </a:tblPr>
              <a:tblGrid>
                <a:gridCol w="4762335">
                  <a:extLst>
                    <a:ext uri="{9D8B030D-6E8A-4147-A177-3AD203B41FA5}">
                      <a16:colId xmlns:a16="http://schemas.microsoft.com/office/drawing/2014/main" xmlns="" val="475935575"/>
                    </a:ext>
                  </a:extLst>
                </a:gridCol>
                <a:gridCol w="3450865">
                  <a:extLst>
                    <a:ext uri="{9D8B030D-6E8A-4147-A177-3AD203B41FA5}">
                      <a16:colId xmlns:a16="http://schemas.microsoft.com/office/drawing/2014/main" xmlns="" val="2299835454"/>
                    </a:ext>
                  </a:extLst>
                </a:gridCol>
              </a:tblGrid>
              <a:tr h="297180">
                <a:tc gridSpan="2">
                  <a:txBody>
                    <a:bodyPr/>
                    <a:lstStyle/>
                    <a:p>
                      <a:pPr algn="ctr"/>
                      <a:r>
                        <a:rPr lang="en-SG" sz="2000" dirty="0">
                          <a:solidFill>
                            <a:schemeClr val="tx1"/>
                          </a:solidFill>
                          <a:latin typeface="+mn-lt"/>
                        </a:rPr>
                        <a:t>Immunology and Virology at Malignancy Diagnosis</a:t>
                      </a:r>
                    </a:p>
                  </a:txBody>
                  <a:tcPr marL="68580" marR="68580" marT="34290" marB="34290">
                    <a:solidFill>
                      <a:schemeClr val="accent4">
                        <a:lumMod val="20000"/>
                        <a:lumOff val="80000"/>
                      </a:schemeClr>
                    </a:solidFill>
                  </a:tcPr>
                </a:tc>
                <a:tc hMerge="1">
                  <a:txBody>
                    <a:bodyPr/>
                    <a:lstStyle/>
                    <a:p>
                      <a:endParaRPr lang="en-SG" dirty="0"/>
                    </a:p>
                  </a:txBody>
                  <a:tcPr/>
                </a:tc>
                <a:extLst>
                  <a:ext uri="{0D108BD9-81ED-4DB2-BD59-A6C34878D82A}">
                    <a16:rowId xmlns:a16="http://schemas.microsoft.com/office/drawing/2014/main" xmlns="" val="852774222"/>
                  </a:ext>
                </a:extLst>
              </a:tr>
              <a:tr h="297188">
                <a:tc>
                  <a:txBody>
                    <a:bodyPr/>
                    <a:lstStyle/>
                    <a:p>
                      <a:pPr algn="l"/>
                      <a:r>
                        <a:rPr lang="en-SG" sz="2000" dirty="0">
                          <a:latin typeface="+mn-lt"/>
                        </a:rPr>
                        <a:t>Median CD4 (cells/µL)</a:t>
                      </a:r>
                    </a:p>
                  </a:txBody>
                  <a:tcPr marL="68584" marR="68584" marT="34294" marB="34294"/>
                </a:tc>
                <a:tc>
                  <a:txBody>
                    <a:bodyPr/>
                    <a:lstStyle/>
                    <a:p>
                      <a:pPr algn="ctr"/>
                      <a:r>
                        <a:rPr lang="en-SG" sz="2000" dirty="0">
                          <a:latin typeface="+mn-lt"/>
                        </a:rPr>
                        <a:t>453 (IQR 231 – 645)</a:t>
                      </a:r>
                    </a:p>
                  </a:txBody>
                  <a:tcPr marL="68584" marR="68584" marT="34294" marB="34294" anchor="ctr"/>
                </a:tc>
                <a:extLst>
                  <a:ext uri="{0D108BD9-81ED-4DB2-BD59-A6C34878D82A}">
                    <a16:rowId xmlns:a16="http://schemas.microsoft.com/office/drawing/2014/main" xmlns="" val="3301746022"/>
                  </a:ext>
                </a:extLst>
              </a:tr>
              <a:tr h="297188">
                <a:tc>
                  <a:txBody>
                    <a:bodyPr/>
                    <a:lstStyle/>
                    <a:p>
                      <a:pPr algn="l"/>
                      <a:r>
                        <a:rPr lang="en-SG" sz="2000" dirty="0">
                          <a:latin typeface="+mn-lt"/>
                        </a:rPr>
                        <a:t>Median nadir CD4 (cells/µL)</a:t>
                      </a:r>
                    </a:p>
                  </a:txBody>
                  <a:tcPr marL="68584" marR="68584" marT="34294" marB="34294"/>
                </a:tc>
                <a:tc>
                  <a:txBody>
                    <a:bodyPr/>
                    <a:lstStyle/>
                    <a:p>
                      <a:pPr algn="ctr"/>
                      <a:r>
                        <a:rPr lang="en-SG" sz="2000" dirty="0">
                          <a:latin typeface="+mn-lt"/>
                        </a:rPr>
                        <a:t>220 (IQR 9 – 417)</a:t>
                      </a:r>
                    </a:p>
                  </a:txBody>
                  <a:tcPr marL="68584" marR="68584" marT="34294" marB="34294" anchor="ctr"/>
                </a:tc>
                <a:extLst>
                  <a:ext uri="{0D108BD9-81ED-4DB2-BD59-A6C34878D82A}">
                    <a16:rowId xmlns:a16="http://schemas.microsoft.com/office/drawing/2014/main" xmlns="" val="1518444994"/>
                  </a:ext>
                </a:extLst>
              </a:tr>
              <a:tr h="297188">
                <a:tc>
                  <a:txBody>
                    <a:bodyPr/>
                    <a:lstStyle/>
                    <a:p>
                      <a:pPr algn="l"/>
                      <a:r>
                        <a:rPr lang="en-SG" sz="2000" b="1" dirty="0">
                          <a:latin typeface="+mn-lt"/>
                        </a:rPr>
                        <a:t>Median years of detectable viral load</a:t>
                      </a:r>
                    </a:p>
                  </a:txBody>
                  <a:tcPr marL="68584" marR="68584" marT="34294" marB="34294"/>
                </a:tc>
                <a:tc>
                  <a:txBody>
                    <a:bodyPr/>
                    <a:lstStyle/>
                    <a:p>
                      <a:pPr algn="ctr"/>
                      <a:r>
                        <a:rPr lang="en-SG" sz="2000" b="1" dirty="0">
                          <a:latin typeface="+mn-lt"/>
                        </a:rPr>
                        <a:t>15 (IQR 12 – 17)</a:t>
                      </a:r>
                    </a:p>
                  </a:txBody>
                  <a:tcPr marL="68584" marR="68584" marT="34294" marB="34294" anchor="ctr"/>
                </a:tc>
                <a:extLst>
                  <a:ext uri="{0D108BD9-81ED-4DB2-BD59-A6C34878D82A}">
                    <a16:rowId xmlns:a16="http://schemas.microsoft.com/office/drawing/2014/main" xmlns="" val="334640109"/>
                  </a:ext>
                </a:extLst>
              </a:tr>
              <a:tr h="297188">
                <a:tc>
                  <a:txBody>
                    <a:bodyPr/>
                    <a:lstStyle/>
                    <a:p>
                      <a:pPr algn="l"/>
                      <a:r>
                        <a:rPr lang="en-SG" sz="2000" dirty="0">
                          <a:latin typeface="+mn-lt"/>
                        </a:rPr>
                        <a:t>Median viral load in those detectable (c/mL)</a:t>
                      </a:r>
                    </a:p>
                  </a:txBody>
                  <a:tcPr marL="68584" marR="68584" marT="34294" marB="34294"/>
                </a:tc>
                <a:tc>
                  <a:txBody>
                    <a:bodyPr/>
                    <a:lstStyle/>
                    <a:p>
                      <a:pPr algn="ctr"/>
                      <a:r>
                        <a:rPr lang="en-SG" sz="2000" dirty="0">
                          <a:latin typeface="+mn-lt"/>
                        </a:rPr>
                        <a:t>16,004 (range 4863 – 275,675) </a:t>
                      </a:r>
                    </a:p>
                  </a:txBody>
                  <a:tcPr marL="68584" marR="68584" marT="34294" marB="34294" anchor="ctr"/>
                </a:tc>
                <a:extLst>
                  <a:ext uri="{0D108BD9-81ED-4DB2-BD59-A6C34878D82A}">
                    <a16:rowId xmlns:a16="http://schemas.microsoft.com/office/drawing/2014/main" xmlns="" val="730795000"/>
                  </a:ext>
                </a:extLst>
              </a:tr>
            </a:tbl>
          </a:graphicData>
        </a:graphic>
      </p:graphicFrame>
      <p:sp>
        <p:nvSpPr>
          <p:cNvPr id="6" name="TextBox 5">
            <a:extLst>
              <a:ext uri="{FF2B5EF4-FFF2-40B4-BE49-F238E27FC236}">
                <a16:creationId xmlns:a16="http://schemas.microsoft.com/office/drawing/2014/main" xmlns="" id="{4C0D7775-4FF5-4BEF-9863-BCCC850A52B6}"/>
              </a:ext>
            </a:extLst>
          </p:cNvPr>
          <p:cNvSpPr txBox="1"/>
          <p:nvPr/>
        </p:nvSpPr>
        <p:spPr>
          <a:xfrm>
            <a:off x="557088" y="4397164"/>
            <a:ext cx="7886700" cy="1762021"/>
          </a:xfrm>
          <a:prstGeom prst="rect">
            <a:avLst/>
          </a:prstGeom>
          <a:noFill/>
        </p:spPr>
        <p:txBody>
          <a:bodyPr wrap="square" rtlCol="0">
            <a:spAutoFit/>
          </a:bodyPr>
          <a:lstStyle/>
          <a:p>
            <a:pPr marL="342900" indent="-342900" algn="just">
              <a:spcBef>
                <a:spcPct val="0"/>
              </a:spcBef>
              <a:buClr>
                <a:schemeClr val="accent1">
                  <a:lumMod val="75000"/>
                </a:schemeClr>
              </a:buClr>
              <a:buFont typeface="Arial" panose="020B0604020202020204" pitchFamily="34" charset="0"/>
              <a:buChar char="•"/>
            </a:pPr>
            <a:r>
              <a:rPr lang="en-GB" altLang="en-US" sz="2500" dirty="0"/>
              <a:t>6/8 patients had longstanding poor ART adherence</a:t>
            </a:r>
          </a:p>
          <a:p>
            <a:pPr marL="342900" indent="-342900" algn="just">
              <a:spcBef>
                <a:spcPct val="0"/>
              </a:spcBef>
              <a:buClr>
                <a:schemeClr val="accent1">
                  <a:lumMod val="75000"/>
                </a:schemeClr>
              </a:buClr>
              <a:buFont typeface="Arial" panose="020B0604020202020204" pitchFamily="34" charset="0"/>
              <a:buChar char="•"/>
            </a:pPr>
            <a:endParaRPr lang="en-GB" altLang="en-US" sz="1000" dirty="0"/>
          </a:p>
          <a:p>
            <a:pPr marL="342900" indent="-342900" algn="just">
              <a:spcBef>
                <a:spcPct val="0"/>
              </a:spcBef>
              <a:buClr>
                <a:schemeClr val="accent1">
                  <a:lumMod val="75000"/>
                </a:schemeClr>
              </a:buClr>
              <a:buFont typeface="Arial" panose="020B0604020202020204" pitchFamily="34" charset="0"/>
              <a:buChar char="•"/>
            </a:pPr>
            <a:r>
              <a:rPr lang="en-GB" altLang="en-US" sz="2500" dirty="0"/>
              <a:t>4/8 had a detectable viral load at malignancy diagnosis</a:t>
            </a:r>
          </a:p>
          <a:p>
            <a:pPr algn="just">
              <a:spcBef>
                <a:spcPct val="0"/>
              </a:spcBef>
            </a:pPr>
            <a:endParaRPr lang="en-GB" altLang="en-US" sz="1000" dirty="0"/>
          </a:p>
          <a:p>
            <a:pPr marL="342900" indent="-342900" algn="just">
              <a:spcBef>
                <a:spcPct val="0"/>
              </a:spcBef>
              <a:buClr>
                <a:schemeClr val="accent1">
                  <a:lumMod val="75000"/>
                </a:schemeClr>
              </a:buClr>
              <a:buFont typeface="Arial" panose="020B0604020202020204" pitchFamily="34" charset="0"/>
              <a:buChar char="•"/>
            </a:pPr>
            <a:r>
              <a:rPr lang="en-GB" altLang="en-US" sz="2500" dirty="0"/>
              <a:t>All had suppressive ART regimens available</a:t>
            </a:r>
          </a:p>
          <a:p>
            <a:endParaRPr lang="en-SG" sz="1350" dirty="0"/>
          </a:p>
        </p:txBody>
      </p:sp>
      <p:sp>
        <p:nvSpPr>
          <p:cNvPr id="7" name="TextBox 6">
            <a:extLst>
              <a:ext uri="{FF2B5EF4-FFF2-40B4-BE49-F238E27FC236}">
                <a16:creationId xmlns:a16="http://schemas.microsoft.com/office/drawing/2014/main" xmlns="" id="{25EA7615-4154-4727-A08B-68CDC3031CF1}"/>
              </a:ext>
            </a:extLst>
          </p:cNvPr>
          <p:cNvSpPr txBox="1"/>
          <p:nvPr/>
        </p:nvSpPr>
        <p:spPr>
          <a:xfrm>
            <a:off x="720338" y="3869298"/>
            <a:ext cx="7886700" cy="400110"/>
          </a:xfrm>
          <a:prstGeom prst="rect">
            <a:avLst/>
          </a:prstGeom>
          <a:noFill/>
        </p:spPr>
        <p:txBody>
          <a:bodyPr wrap="square" rtlCol="0">
            <a:spAutoFit/>
          </a:bodyPr>
          <a:lstStyle/>
          <a:p>
            <a:pPr algn="ctr"/>
            <a:r>
              <a:rPr lang="en-SG" sz="2000" b="1" dirty="0"/>
              <a:t>Table 2. HIV-related factors at malignancy diagnosis</a:t>
            </a:r>
          </a:p>
        </p:txBody>
      </p:sp>
      <p:sp>
        <p:nvSpPr>
          <p:cNvPr id="9" name="Title 1">
            <a:extLst>
              <a:ext uri="{FF2B5EF4-FFF2-40B4-BE49-F238E27FC236}">
                <a16:creationId xmlns:a16="http://schemas.microsoft.com/office/drawing/2014/main" xmlns="" id="{557B548E-362D-4231-8E45-70410AAA4F3A}"/>
              </a:ext>
            </a:extLst>
          </p:cNvPr>
          <p:cNvSpPr txBox="1">
            <a:spLocks/>
          </p:cNvSpPr>
          <p:nvPr/>
        </p:nvSpPr>
        <p:spPr>
          <a:xfrm>
            <a:off x="628650" y="484456"/>
            <a:ext cx="88175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RESULTS – HIV FACTORS</a:t>
            </a:r>
            <a:endParaRPr lang="en-SG" sz="3300" b="1" dirty="0">
              <a:solidFill>
                <a:srgbClr val="072587"/>
              </a:solidFill>
              <a:latin typeface="+mn-lt"/>
            </a:endParaRPr>
          </a:p>
        </p:txBody>
      </p:sp>
      <p:pic>
        <p:nvPicPr>
          <p:cNvPr id="10" name="Picture 9" descr="900 LOGO.jpg">
            <a:extLst>
              <a:ext uri="{FF2B5EF4-FFF2-40B4-BE49-F238E27FC236}">
                <a16:creationId xmlns:a16="http://schemas.microsoft.com/office/drawing/2014/main" xmlns="" id="{D2166867-2AC8-4A62-921A-6327051B037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xmlns="" id="{0276CC30-71EA-4E2D-B9CD-F13F8CF1D5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369149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8617D8F1-AEA7-4BA2-BBE4-7BA217788266}"/>
              </a:ext>
            </a:extLst>
          </p:cNvPr>
          <p:cNvSpPr txBox="1">
            <a:spLocks/>
          </p:cNvSpPr>
          <p:nvPr/>
        </p:nvSpPr>
        <p:spPr>
          <a:xfrm>
            <a:off x="628650" y="484456"/>
            <a:ext cx="760095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RESULTS - OUTCOMES</a:t>
            </a:r>
            <a:endParaRPr lang="en-SG" sz="3300" b="1" dirty="0">
              <a:solidFill>
                <a:srgbClr val="072587"/>
              </a:solidFill>
              <a:latin typeface="+mn-lt"/>
            </a:endParaRPr>
          </a:p>
        </p:txBody>
      </p:sp>
      <p:pic>
        <p:nvPicPr>
          <p:cNvPr id="11" name="Picture 10" descr="900 LOGO.jpg">
            <a:extLst>
              <a:ext uri="{FF2B5EF4-FFF2-40B4-BE49-F238E27FC236}">
                <a16:creationId xmlns:a16="http://schemas.microsoft.com/office/drawing/2014/main" xmlns="" id="{9C32E865-45FF-4D25-A045-712E67ECE6D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xmlns="" id="{17C40ED8-131E-4FBF-9036-E9566DF9FEE4}"/>
              </a:ext>
            </a:extLst>
          </p:cNvPr>
          <p:cNvSpPr>
            <a:spLocks noGrp="1"/>
          </p:cNvSpPr>
          <p:nvPr>
            <p:ph idx="1"/>
          </p:nvPr>
        </p:nvSpPr>
        <p:spPr>
          <a:xfrm>
            <a:off x="684309" y="1919980"/>
            <a:ext cx="7886700" cy="4850555"/>
          </a:xfrm>
        </p:spPr>
        <p:txBody>
          <a:bodyPr>
            <a:normAutofit/>
          </a:bodyPr>
          <a:lstStyle/>
          <a:p>
            <a:pPr>
              <a:buClr>
                <a:schemeClr val="accent1">
                  <a:lumMod val="75000"/>
                </a:schemeClr>
              </a:buClr>
            </a:pPr>
            <a:r>
              <a:rPr lang="en-SG" sz="2500" dirty="0"/>
              <a:t>5 are in remission</a:t>
            </a:r>
          </a:p>
          <a:p>
            <a:pPr lvl="1">
              <a:buFontTx/>
              <a:buChar char="-"/>
            </a:pPr>
            <a:r>
              <a:rPr lang="en-SG" sz="2500" dirty="0"/>
              <a:t>Median 19 months (range 2 – 168 months)</a:t>
            </a:r>
          </a:p>
          <a:p>
            <a:pPr lvl="1">
              <a:buFontTx/>
              <a:buChar char="-"/>
            </a:pPr>
            <a:r>
              <a:rPr lang="en-SG" sz="2500" dirty="0"/>
              <a:t>HL (3), B-cell NHL (1) and Burkitt’s lymphoma (1) </a:t>
            </a:r>
          </a:p>
          <a:p>
            <a:pPr lvl="1">
              <a:buFontTx/>
              <a:buChar char="-"/>
            </a:pPr>
            <a:r>
              <a:rPr lang="en-SG" sz="2500" dirty="0"/>
              <a:t>One with HL had BMT x 2 with maternal donor</a:t>
            </a:r>
          </a:p>
          <a:p>
            <a:pPr marL="457200" lvl="1" indent="0">
              <a:buClr>
                <a:schemeClr val="accent1">
                  <a:lumMod val="75000"/>
                </a:schemeClr>
              </a:buClr>
              <a:buNone/>
            </a:pPr>
            <a:endParaRPr lang="en-SG" sz="2500" dirty="0"/>
          </a:p>
          <a:p>
            <a:pPr>
              <a:buClr>
                <a:schemeClr val="accent1">
                  <a:lumMod val="75000"/>
                </a:schemeClr>
              </a:buClr>
            </a:pPr>
            <a:r>
              <a:rPr lang="en-SG" sz="2500" dirty="0"/>
              <a:t>3 have died (year of death)</a:t>
            </a:r>
          </a:p>
          <a:p>
            <a:pPr lvl="1">
              <a:buFontTx/>
              <a:buChar char="-"/>
            </a:pPr>
            <a:r>
              <a:rPr lang="en-SG" sz="2500" dirty="0"/>
              <a:t>B-cell NHL aged 13 years (2005)</a:t>
            </a:r>
          </a:p>
          <a:p>
            <a:pPr lvl="1">
              <a:buFontTx/>
              <a:buChar char="-"/>
            </a:pPr>
            <a:r>
              <a:rPr lang="en-SG" sz="2500" dirty="0"/>
              <a:t>GI adenocarcinoma aged 15 years (2009)</a:t>
            </a:r>
          </a:p>
          <a:p>
            <a:pPr lvl="1">
              <a:buFontTx/>
              <a:buChar char="-"/>
            </a:pPr>
            <a:r>
              <a:rPr lang="en-SG" sz="2500" dirty="0"/>
              <a:t>HCC aged 20 years (2016)</a:t>
            </a:r>
          </a:p>
        </p:txBody>
      </p:sp>
      <p:pic>
        <p:nvPicPr>
          <p:cNvPr id="6" name="Picture 5">
            <a:extLst>
              <a:ext uri="{FF2B5EF4-FFF2-40B4-BE49-F238E27FC236}">
                <a16:creationId xmlns:a16="http://schemas.microsoft.com/office/drawing/2014/main" xmlns="" id="{6239310F-43CE-41E5-ADFA-D53F71BD42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311649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BAF33A1-6407-422D-AA3B-FBA017D73C5A}"/>
              </a:ext>
            </a:extLst>
          </p:cNvPr>
          <p:cNvSpPr>
            <a:spLocks noGrp="1"/>
          </p:cNvSpPr>
          <p:nvPr>
            <p:ph idx="1"/>
          </p:nvPr>
        </p:nvSpPr>
        <p:spPr>
          <a:xfrm>
            <a:off x="628650" y="1937166"/>
            <a:ext cx="7886700" cy="3318645"/>
          </a:xfrm>
        </p:spPr>
        <p:txBody>
          <a:bodyPr>
            <a:normAutofit/>
          </a:bodyPr>
          <a:lstStyle/>
          <a:p>
            <a:pPr algn="just">
              <a:buClr>
                <a:schemeClr val="accent1">
                  <a:lumMod val="75000"/>
                </a:schemeClr>
              </a:buClr>
            </a:pPr>
            <a:r>
              <a:rPr lang="en-SG" sz="2500" dirty="0"/>
              <a:t>Malignancies accounted for 50% of all deaths in our cohort, the remainder associated with poor adherence to ART and end stage HIV/AIDS events</a:t>
            </a:r>
          </a:p>
          <a:p>
            <a:pPr marL="0" indent="0" algn="just">
              <a:buClr>
                <a:schemeClr val="accent1">
                  <a:lumMod val="75000"/>
                </a:schemeClr>
              </a:buClr>
              <a:buNone/>
            </a:pPr>
            <a:endParaRPr lang="en-SG" sz="2500" dirty="0"/>
          </a:p>
          <a:p>
            <a:pPr algn="just">
              <a:buClr>
                <a:schemeClr val="accent1">
                  <a:lumMod val="75000"/>
                </a:schemeClr>
              </a:buClr>
            </a:pPr>
            <a:r>
              <a:rPr lang="en-SG" sz="2500" dirty="0"/>
              <a:t>In UK 15-24 year-olds, only 12% of deaths were attributed to cancers with 58% due to external causes</a:t>
            </a:r>
            <a:r>
              <a:rPr lang="en-SG" sz="2500" baseline="30000" dirty="0"/>
              <a:t>5</a:t>
            </a:r>
          </a:p>
        </p:txBody>
      </p:sp>
      <p:sp>
        <p:nvSpPr>
          <p:cNvPr id="6" name="TextBox 5">
            <a:extLst>
              <a:ext uri="{FF2B5EF4-FFF2-40B4-BE49-F238E27FC236}">
                <a16:creationId xmlns:a16="http://schemas.microsoft.com/office/drawing/2014/main" xmlns="" id="{416F7A91-3FE9-428A-8BDB-B0EDBCA54540}"/>
              </a:ext>
            </a:extLst>
          </p:cNvPr>
          <p:cNvSpPr txBox="1"/>
          <p:nvPr/>
        </p:nvSpPr>
        <p:spPr>
          <a:xfrm>
            <a:off x="628649" y="6221495"/>
            <a:ext cx="6360547" cy="492443"/>
          </a:xfrm>
          <a:prstGeom prst="rect">
            <a:avLst/>
          </a:prstGeom>
          <a:noFill/>
        </p:spPr>
        <p:txBody>
          <a:bodyPr wrap="square" rtlCol="0">
            <a:spAutoFit/>
          </a:bodyPr>
          <a:lstStyle/>
          <a:p>
            <a:r>
              <a:rPr lang="en-US" sz="1300" baseline="30000" dirty="0">
                <a:solidFill>
                  <a:schemeClr val="bg1">
                    <a:lumMod val="50000"/>
                  </a:schemeClr>
                </a:solidFill>
              </a:rPr>
              <a:t>5</a:t>
            </a:r>
            <a:r>
              <a:rPr lang="en-US" sz="1300" dirty="0">
                <a:solidFill>
                  <a:schemeClr val="bg1">
                    <a:lumMod val="50000"/>
                  </a:schemeClr>
                </a:solidFill>
              </a:rPr>
              <a:t>Office for National Statistics, </a:t>
            </a:r>
            <a:r>
              <a:rPr lang="en-SG" sz="1300" dirty="0">
                <a:solidFill>
                  <a:schemeClr val="bg1">
                    <a:lumMod val="50000"/>
                  </a:schemeClr>
                </a:solidFill>
              </a:rPr>
              <a:t>Death registrations summary tables England and Wales 2016</a:t>
            </a:r>
          </a:p>
          <a:p>
            <a:endParaRPr lang="en-SG" sz="1300" i="1" dirty="0">
              <a:solidFill>
                <a:schemeClr val="bg1">
                  <a:lumMod val="50000"/>
                </a:schemeClr>
              </a:solidFill>
            </a:endParaRPr>
          </a:p>
        </p:txBody>
      </p:sp>
      <p:sp>
        <p:nvSpPr>
          <p:cNvPr id="8" name="Title 1">
            <a:extLst>
              <a:ext uri="{FF2B5EF4-FFF2-40B4-BE49-F238E27FC236}">
                <a16:creationId xmlns:a16="http://schemas.microsoft.com/office/drawing/2014/main" xmlns="" id="{D8F053CB-6046-482E-BF60-E9621EB90A00}"/>
              </a:ext>
            </a:extLst>
          </p:cNvPr>
          <p:cNvSpPr txBox="1">
            <a:spLocks/>
          </p:cNvSpPr>
          <p:nvPr/>
        </p:nvSpPr>
        <p:spPr>
          <a:xfrm>
            <a:off x="628650" y="484456"/>
            <a:ext cx="6360547"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DISCUSSION</a:t>
            </a:r>
            <a:endParaRPr lang="en-SG" sz="3300" b="1" dirty="0">
              <a:solidFill>
                <a:srgbClr val="072587"/>
              </a:solidFill>
              <a:latin typeface="+mn-lt"/>
            </a:endParaRPr>
          </a:p>
        </p:txBody>
      </p:sp>
      <p:pic>
        <p:nvPicPr>
          <p:cNvPr id="9" name="Picture 8" descr="900 LOGO.jpg">
            <a:extLst>
              <a:ext uri="{FF2B5EF4-FFF2-40B4-BE49-F238E27FC236}">
                <a16:creationId xmlns:a16="http://schemas.microsoft.com/office/drawing/2014/main" xmlns="" id="{2BEB2E1D-3F1E-404E-AE79-4D3725BB42E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xmlns="" id="{4544A203-CE95-40C7-A284-79D551984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394610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9AE547F-13CD-4432-80EF-524AB185B94D}"/>
              </a:ext>
            </a:extLst>
          </p:cNvPr>
          <p:cNvSpPr>
            <a:spLocks noGrp="1"/>
          </p:cNvSpPr>
          <p:nvPr>
            <p:ph idx="1"/>
          </p:nvPr>
        </p:nvSpPr>
        <p:spPr>
          <a:xfrm>
            <a:off x="698722" y="1869089"/>
            <a:ext cx="7886700" cy="4081267"/>
          </a:xfrm>
        </p:spPr>
        <p:txBody>
          <a:bodyPr>
            <a:noAutofit/>
          </a:bodyPr>
          <a:lstStyle/>
          <a:p>
            <a:pPr algn="just">
              <a:lnSpc>
                <a:spcPct val="100000"/>
              </a:lnSpc>
              <a:buClr>
                <a:schemeClr val="accent1">
                  <a:lumMod val="75000"/>
                </a:schemeClr>
              </a:buClr>
            </a:pPr>
            <a:r>
              <a:rPr lang="en-SG" sz="2500" dirty="0"/>
              <a:t>Results in adults living with HIV and a lymphoma suggest survival rates approaching HIV negative populations</a:t>
            </a:r>
            <a:r>
              <a:rPr lang="en-SG" sz="2500" baseline="30000" dirty="0"/>
              <a:t>7</a:t>
            </a:r>
            <a:endParaRPr lang="en-SG" sz="2500" dirty="0"/>
          </a:p>
          <a:p>
            <a:pPr algn="just">
              <a:lnSpc>
                <a:spcPct val="100000"/>
              </a:lnSpc>
              <a:buClr>
                <a:schemeClr val="accent1">
                  <a:lumMod val="75000"/>
                </a:schemeClr>
              </a:buClr>
            </a:pPr>
            <a:endParaRPr lang="en-SG" sz="1000" dirty="0"/>
          </a:p>
          <a:p>
            <a:pPr algn="just">
              <a:lnSpc>
                <a:spcPct val="100000"/>
              </a:lnSpc>
              <a:buClr>
                <a:schemeClr val="accent1">
                  <a:lumMod val="75000"/>
                </a:schemeClr>
              </a:buClr>
            </a:pPr>
            <a:r>
              <a:rPr lang="en-SG" sz="2500" dirty="0"/>
              <a:t>However HIV-uninfected youth have poorer overall cancer survival rates compared to younger children</a:t>
            </a:r>
            <a:r>
              <a:rPr lang="en-SG" sz="2500" baseline="30000" dirty="0"/>
              <a:t>8, 9</a:t>
            </a:r>
          </a:p>
          <a:p>
            <a:pPr marL="0" indent="0" algn="just">
              <a:lnSpc>
                <a:spcPct val="100000"/>
              </a:lnSpc>
              <a:buClr>
                <a:schemeClr val="accent1">
                  <a:lumMod val="75000"/>
                </a:schemeClr>
              </a:buClr>
              <a:buNone/>
            </a:pPr>
            <a:endParaRPr lang="en-SG" sz="1000" dirty="0"/>
          </a:p>
          <a:p>
            <a:pPr>
              <a:lnSpc>
                <a:spcPct val="100000"/>
              </a:lnSpc>
              <a:buClr>
                <a:schemeClr val="accent1">
                  <a:lumMod val="75000"/>
                </a:schemeClr>
              </a:buClr>
            </a:pPr>
            <a:r>
              <a:rPr lang="en-SG" sz="2500" dirty="0"/>
              <a:t>Although numbers are small in our cohort more than a third died of their malignancy</a:t>
            </a:r>
          </a:p>
          <a:p>
            <a:pPr>
              <a:lnSpc>
                <a:spcPct val="100000"/>
              </a:lnSpc>
              <a:buClr>
                <a:schemeClr val="accent1">
                  <a:lumMod val="75000"/>
                </a:schemeClr>
              </a:buClr>
            </a:pPr>
            <a:endParaRPr lang="en-SG" sz="2500" dirty="0"/>
          </a:p>
          <a:p>
            <a:pPr marL="0" indent="0">
              <a:lnSpc>
                <a:spcPct val="100000"/>
              </a:lnSpc>
              <a:buClr>
                <a:schemeClr val="accent1">
                  <a:lumMod val="75000"/>
                </a:schemeClr>
              </a:buClr>
              <a:buNone/>
            </a:pPr>
            <a:endParaRPr lang="en-SG" sz="2500" dirty="0"/>
          </a:p>
          <a:p>
            <a:pPr>
              <a:lnSpc>
                <a:spcPct val="100000"/>
              </a:lnSpc>
              <a:buClr>
                <a:schemeClr val="accent1">
                  <a:lumMod val="75000"/>
                </a:schemeClr>
              </a:buClr>
            </a:pPr>
            <a:endParaRPr lang="en-SG" sz="2500" dirty="0"/>
          </a:p>
          <a:p>
            <a:pPr>
              <a:lnSpc>
                <a:spcPct val="100000"/>
              </a:lnSpc>
              <a:buClr>
                <a:schemeClr val="accent1">
                  <a:lumMod val="75000"/>
                </a:schemeClr>
              </a:buClr>
            </a:pPr>
            <a:endParaRPr lang="en-SG" sz="2500" dirty="0"/>
          </a:p>
          <a:p>
            <a:pPr marL="0" indent="0">
              <a:buNone/>
            </a:pPr>
            <a:endParaRPr lang="en-SG" sz="1875" dirty="0"/>
          </a:p>
        </p:txBody>
      </p:sp>
      <p:sp>
        <p:nvSpPr>
          <p:cNvPr id="8" name="Title 1">
            <a:extLst>
              <a:ext uri="{FF2B5EF4-FFF2-40B4-BE49-F238E27FC236}">
                <a16:creationId xmlns:a16="http://schemas.microsoft.com/office/drawing/2014/main" xmlns="" id="{E213C697-CC4A-42CB-925F-F1B06E28AA04}"/>
              </a:ext>
            </a:extLst>
          </p:cNvPr>
          <p:cNvSpPr txBox="1">
            <a:spLocks/>
          </p:cNvSpPr>
          <p:nvPr/>
        </p:nvSpPr>
        <p:spPr>
          <a:xfrm>
            <a:off x="628650" y="484456"/>
            <a:ext cx="6360547"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DISCUSSION</a:t>
            </a:r>
            <a:endParaRPr lang="en-SG" sz="3300" b="1" dirty="0">
              <a:solidFill>
                <a:srgbClr val="072587"/>
              </a:solidFill>
              <a:latin typeface="+mn-lt"/>
            </a:endParaRPr>
          </a:p>
        </p:txBody>
      </p:sp>
      <p:pic>
        <p:nvPicPr>
          <p:cNvPr id="9" name="Picture 8" descr="900 LOGO.jpg">
            <a:extLst>
              <a:ext uri="{FF2B5EF4-FFF2-40B4-BE49-F238E27FC236}">
                <a16:creationId xmlns:a16="http://schemas.microsoft.com/office/drawing/2014/main" xmlns="" id="{671D37E2-E1E6-43F3-A012-5653AF1B860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052DA9D7-8E4E-4B6A-A241-96B96A181279}"/>
              </a:ext>
            </a:extLst>
          </p:cNvPr>
          <p:cNvSpPr/>
          <p:nvPr/>
        </p:nvSpPr>
        <p:spPr>
          <a:xfrm>
            <a:off x="698722" y="6005482"/>
            <a:ext cx="2219390" cy="892552"/>
          </a:xfrm>
          <a:prstGeom prst="rect">
            <a:avLst/>
          </a:prstGeom>
        </p:spPr>
        <p:txBody>
          <a:bodyPr wrap="none">
            <a:spAutoFit/>
          </a:bodyPr>
          <a:lstStyle/>
          <a:p>
            <a:r>
              <a:rPr lang="en-US" sz="1300" baseline="30000" dirty="0">
                <a:solidFill>
                  <a:schemeClr val="bg1">
                    <a:lumMod val="50000"/>
                  </a:schemeClr>
                </a:solidFill>
              </a:rPr>
              <a:t>7</a:t>
            </a:r>
            <a:r>
              <a:rPr lang="en-US" sz="1300" dirty="0">
                <a:solidFill>
                  <a:schemeClr val="bg1">
                    <a:lumMod val="50000"/>
                  </a:schemeClr>
                </a:solidFill>
              </a:rPr>
              <a:t>Cingolani A (2017) </a:t>
            </a:r>
            <a:r>
              <a:rPr lang="en-US" sz="1300" i="1" dirty="0" err="1">
                <a:solidFill>
                  <a:schemeClr val="bg1">
                    <a:lumMod val="50000"/>
                  </a:schemeClr>
                </a:solidFill>
              </a:rPr>
              <a:t>PLoS</a:t>
            </a:r>
            <a:r>
              <a:rPr lang="en-US" sz="1300" i="1" dirty="0">
                <a:solidFill>
                  <a:schemeClr val="bg1">
                    <a:lumMod val="50000"/>
                  </a:schemeClr>
                </a:solidFill>
              </a:rPr>
              <a:t> One </a:t>
            </a:r>
            <a:endParaRPr lang="en-US" sz="1300" baseline="30000" dirty="0">
              <a:solidFill>
                <a:schemeClr val="bg1">
                  <a:lumMod val="50000"/>
                </a:schemeClr>
              </a:solidFill>
            </a:endParaRPr>
          </a:p>
          <a:p>
            <a:r>
              <a:rPr lang="en-US" sz="1300" baseline="30000" dirty="0">
                <a:solidFill>
                  <a:schemeClr val="bg1">
                    <a:lumMod val="50000"/>
                  </a:schemeClr>
                </a:solidFill>
              </a:rPr>
              <a:t>8</a:t>
            </a:r>
            <a:r>
              <a:rPr lang="en-US" sz="1300" dirty="0">
                <a:solidFill>
                  <a:schemeClr val="bg1">
                    <a:lumMod val="50000"/>
                  </a:schemeClr>
                </a:solidFill>
              </a:rPr>
              <a:t>Haggar FA (2013) </a:t>
            </a:r>
            <a:r>
              <a:rPr lang="en-US" sz="1300" i="1" dirty="0" err="1">
                <a:solidFill>
                  <a:schemeClr val="bg1">
                    <a:lumMod val="50000"/>
                  </a:schemeClr>
                </a:solidFill>
              </a:rPr>
              <a:t>PLoS</a:t>
            </a:r>
            <a:r>
              <a:rPr lang="en-US" sz="1300" i="1" dirty="0">
                <a:solidFill>
                  <a:schemeClr val="bg1">
                    <a:lumMod val="50000"/>
                  </a:schemeClr>
                </a:solidFill>
              </a:rPr>
              <a:t> One </a:t>
            </a:r>
            <a:r>
              <a:rPr lang="en-US" sz="1300" i="1" baseline="30000" dirty="0">
                <a:solidFill>
                  <a:schemeClr val="bg1">
                    <a:lumMod val="50000"/>
                  </a:schemeClr>
                </a:solidFill>
              </a:rPr>
              <a:t> </a:t>
            </a:r>
          </a:p>
          <a:p>
            <a:r>
              <a:rPr lang="en-US" sz="1300" baseline="30000" dirty="0">
                <a:solidFill>
                  <a:schemeClr val="bg1">
                    <a:lumMod val="50000"/>
                  </a:schemeClr>
                </a:solidFill>
              </a:rPr>
              <a:t>9</a:t>
            </a:r>
            <a:r>
              <a:rPr lang="en-US" sz="1300" dirty="0">
                <a:solidFill>
                  <a:schemeClr val="bg1">
                    <a:lumMod val="50000"/>
                  </a:schemeClr>
                </a:solidFill>
              </a:rPr>
              <a:t>Trama A (</a:t>
            </a:r>
            <a:r>
              <a:rPr lang="en-SG" sz="1300" dirty="0">
                <a:solidFill>
                  <a:schemeClr val="bg1">
                    <a:lumMod val="50000"/>
                  </a:schemeClr>
                </a:solidFill>
              </a:rPr>
              <a:t>2016) </a:t>
            </a:r>
            <a:r>
              <a:rPr lang="en-SG" sz="1300" i="1" dirty="0">
                <a:solidFill>
                  <a:schemeClr val="bg1">
                    <a:lumMod val="50000"/>
                  </a:schemeClr>
                </a:solidFill>
              </a:rPr>
              <a:t>Lancet </a:t>
            </a:r>
            <a:r>
              <a:rPr lang="en-SG" sz="1300" i="1" dirty="0" err="1">
                <a:solidFill>
                  <a:schemeClr val="bg1">
                    <a:lumMod val="50000"/>
                  </a:schemeClr>
                </a:solidFill>
              </a:rPr>
              <a:t>Oncol</a:t>
            </a:r>
            <a:r>
              <a:rPr lang="en-SG" sz="1300" i="1" dirty="0">
                <a:solidFill>
                  <a:schemeClr val="bg1">
                    <a:lumMod val="50000"/>
                  </a:schemeClr>
                </a:solidFill>
              </a:rPr>
              <a:t> </a:t>
            </a:r>
          </a:p>
          <a:p>
            <a:endParaRPr lang="en-SG" sz="1300" i="1" dirty="0">
              <a:solidFill>
                <a:schemeClr val="bg1">
                  <a:lumMod val="50000"/>
                </a:schemeClr>
              </a:solidFill>
            </a:endParaRPr>
          </a:p>
        </p:txBody>
      </p:sp>
      <p:pic>
        <p:nvPicPr>
          <p:cNvPr id="10" name="Picture 9">
            <a:extLst>
              <a:ext uri="{FF2B5EF4-FFF2-40B4-BE49-F238E27FC236}">
                <a16:creationId xmlns:a16="http://schemas.microsoft.com/office/drawing/2014/main" xmlns="" id="{F91F462D-B00E-46BE-A8A2-0D10A7EB41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192719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67CBCD1-708F-4075-9ACB-097C9829A6E7}"/>
              </a:ext>
            </a:extLst>
          </p:cNvPr>
          <p:cNvSpPr>
            <a:spLocks noGrp="1"/>
          </p:cNvSpPr>
          <p:nvPr>
            <p:ph idx="1"/>
          </p:nvPr>
        </p:nvSpPr>
        <p:spPr>
          <a:xfrm>
            <a:off x="628650" y="1762015"/>
            <a:ext cx="7886700" cy="5036350"/>
          </a:xfrm>
        </p:spPr>
        <p:txBody>
          <a:bodyPr>
            <a:noAutofit/>
          </a:bodyPr>
          <a:lstStyle/>
          <a:p>
            <a:pPr>
              <a:buClr>
                <a:schemeClr val="accent1">
                  <a:lumMod val="75000"/>
                </a:schemeClr>
              </a:buClr>
            </a:pPr>
            <a:r>
              <a:rPr lang="en-SG" sz="2500" dirty="0"/>
              <a:t>Strengths</a:t>
            </a:r>
          </a:p>
          <a:p>
            <a:pPr lvl="1">
              <a:buFontTx/>
              <a:buChar char="-"/>
            </a:pPr>
            <a:r>
              <a:rPr lang="en-SG" sz="2500" dirty="0"/>
              <a:t>Good follow-up rates during study period (&lt;1% LTFU)</a:t>
            </a:r>
          </a:p>
          <a:p>
            <a:pPr lvl="1" algn="just">
              <a:buFontTx/>
              <a:buChar char="-"/>
            </a:pPr>
            <a:r>
              <a:rPr lang="en-SG" sz="2500" dirty="0"/>
              <a:t>Adds to the very limited data available on malignancies and treatment outcomes in youth with </a:t>
            </a:r>
            <a:r>
              <a:rPr lang="en-SG" sz="2500" dirty="0" err="1"/>
              <a:t>PaHIV</a:t>
            </a:r>
            <a:r>
              <a:rPr lang="en-SG" sz="2500" dirty="0"/>
              <a:t> </a:t>
            </a:r>
          </a:p>
          <a:p>
            <a:pPr marL="0" indent="0">
              <a:buNone/>
            </a:pPr>
            <a:endParaRPr lang="en-SG" sz="1000" dirty="0"/>
          </a:p>
          <a:p>
            <a:pPr>
              <a:buClr>
                <a:schemeClr val="accent1">
                  <a:lumMod val="75000"/>
                </a:schemeClr>
              </a:buClr>
            </a:pPr>
            <a:r>
              <a:rPr lang="en-SG" sz="2500" dirty="0"/>
              <a:t>Limitations</a:t>
            </a:r>
          </a:p>
          <a:p>
            <a:pPr lvl="1">
              <a:buFontTx/>
              <a:buChar char="-"/>
            </a:pPr>
            <a:r>
              <a:rPr lang="en-SG" sz="2500" dirty="0"/>
              <a:t>Small absolute number of cases</a:t>
            </a:r>
          </a:p>
          <a:p>
            <a:pPr lvl="1" algn="just">
              <a:buFontTx/>
              <a:buChar char="-"/>
            </a:pPr>
            <a:r>
              <a:rPr lang="en-SG" sz="2500" dirty="0"/>
              <a:t>Our cohort was not matched to the general population in terms of traditional cancer risk factors, but these are unlikely to have impact on malignancies in youth</a:t>
            </a:r>
          </a:p>
        </p:txBody>
      </p:sp>
      <p:sp>
        <p:nvSpPr>
          <p:cNvPr id="7" name="Title 1">
            <a:extLst>
              <a:ext uri="{FF2B5EF4-FFF2-40B4-BE49-F238E27FC236}">
                <a16:creationId xmlns:a16="http://schemas.microsoft.com/office/drawing/2014/main" xmlns="" id="{8AA44128-8F40-47FF-B443-D3614643DB78}"/>
              </a:ext>
            </a:extLst>
          </p:cNvPr>
          <p:cNvSpPr txBox="1">
            <a:spLocks/>
          </p:cNvSpPr>
          <p:nvPr/>
        </p:nvSpPr>
        <p:spPr>
          <a:xfrm>
            <a:off x="628650" y="484456"/>
            <a:ext cx="6360547"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DISCUSSION</a:t>
            </a:r>
            <a:endParaRPr lang="en-SG" sz="3300" b="1" dirty="0">
              <a:solidFill>
                <a:srgbClr val="072587"/>
              </a:solidFill>
              <a:latin typeface="+mn-lt"/>
            </a:endParaRPr>
          </a:p>
        </p:txBody>
      </p:sp>
      <p:pic>
        <p:nvPicPr>
          <p:cNvPr id="8" name="Picture 7" descr="900 LOGO.jpg">
            <a:extLst>
              <a:ext uri="{FF2B5EF4-FFF2-40B4-BE49-F238E27FC236}">
                <a16:creationId xmlns:a16="http://schemas.microsoft.com/office/drawing/2014/main" xmlns="" id="{83B83EBC-86D9-46F6-8732-3FA59C5F4C3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xmlns="" id="{347D8198-733D-4E62-8615-DA02C8C4FC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124173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DF8B98-F781-4EF1-B755-03BC4F809CF8}"/>
              </a:ext>
            </a:extLst>
          </p:cNvPr>
          <p:cNvSpPr txBox="1">
            <a:spLocks/>
          </p:cNvSpPr>
          <p:nvPr/>
        </p:nvSpPr>
        <p:spPr>
          <a:xfrm>
            <a:off x="628650" y="484456"/>
            <a:ext cx="6360547"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SUMMARY </a:t>
            </a:r>
            <a:endParaRPr lang="en-SG" sz="3300" b="1" dirty="0">
              <a:solidFill>
                <a:srgbClr val="072587"/>
              </a:solidFill>
              <a:latin typeface="+mn-lt"/>
            </a:endParaRPr>
          </a:p>
        </p:txBody>
      </p:sp>
      <p:pic>
        <p:nvPicPr>
          <p:cNvPr id="5" name="Picture 4" descr="900 LOGO.jpg">
            <a:extLst>
              <a:ext uri="{FF2B5EF4-FFF2-40B4-BE49-F238E27FC236}">
                <a16:creationId xmlns:a16="http://schemas.microsoft.com/office/drawing/2014/main" xmlns="" id="{9F2C6760-508A-4303-80D1-34F9B6B9F88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8">
            <a:extLst>
              <a:ext uri="{FF2B5EF4-FFF2-40B4-BE49-F238E27FC236}">
                <a16:creationId xmlns:a16="http://schemas.microsoft.com/office/drawing/2014/main" xmlns="" id="{823A64E7-026B-46AD-A61A-8478198A5BD0}"/>
              </a:ext>
            </a:extLst>
          </p:cNvPr>
          <p:cNvSpPr/>
          <p:nvPr/>
        </p:nvSpPr>
        <p:spPr>
          <a:xfrm>
            <a:off x="628696" y="1736112"/>
            <a:ext cx="7886654" cy="1260000"/>
          </a:xfrm>
          <a:prstGeom prst="roundRect">
            <a:avLst/>
          </a:prstGeom>
          <a:solidFill>
            <a:schemeClr val="accent4">
              <a:lumMod val="20000"/>
              <a:lumOff val="80000"/>
            </a:schemeClr>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SG" sz="2500" dirty="0">
                <a:solidFill>
                  <a:schemeClr val="tx1"/>
                </a:solidFill>
              </a:rPr>
              <a:t>In our cohort the incidence of death was 9 times and incidence of malignancy was nearly 13 times that of the UK age-matched general population</a:t>
            </a:r>
          </a:p>
        </p:txBody>
      </p:sp>
      <p:sp>
        <p:nvSpPr>
          <p:cNvPr id="9" name="Rounded Rectangle 4">
            <a:extLst>
              <a:ext uri="{FF2B5EF4-FFF2-40B4-BE49-F238E27FC236}">
                <a16:creationId xmlns:a16="http://schemas.microsoft.com/office/drawing/2014/main" xmlns="" id="{8AF92730-DDAA-4D64-889B-DDF2A3C9F61B}"/>
              </a:ext>
            </a:extLst>
          </p:cNvPr>
          <p:cNvSpPr/>
          <p:nvPr/>
        </p:nvSpPr>
        <p:spPr>
          <a:xfrm>
            <a:off x="628650" y="3262527"/>
            <a:ext cx="7886654" cy="1260000"/>
          </a:xfrm>
          <a:prstGeom prst="roundRect">
            <a:avLst/>
          </a:prstGeom>
          <a:solidFill>
            <a:schemeClr val="accent4">
              <a:lumMod val="20000"/>
              <a:lumOff val="80000"/>
            </a:schemeClr>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SG" sz="2500" dirty="0">
                <a:solidFill>
                  <a:schemeClr val="tx1"/>
                </a:solidFill>
              </a:rPr>
              <a:t>Most youth with </a:t>
            </a:r>
            <a:r>
              <a:rPr lang="en-SG" sz="2500" dirty="0" err="1">
                <a:solidFill>
                  <a:schemeClr val="tx1"/>
                </a:solidFill>
              </a:rPr>
              <a:t>PaHIV</a:t>
            </a:r>
            <a:r>
              <a:rPr lang="en-SG" sz="2500" dirty="0">
                <a:solidFill>
                  <a:schemeClr val="tx1"/>
                </a:solidFill>
              </a:rPr>
              <a:t> and a malignancy had a low nadir CD4 count and many years of sustained HIV </a:t>
            </a:r>
            <a:r>
              <a:rPr lang="en-SG" sz="2500" dirty="0" err="1">
                <a:solidFill>
                  <a:schemeClr val="tx1"/>
                </a:solidFill>
              </a:rPr>
              <a:t>viraemia</a:t>
            </a:r>
            <a:endParaRPr lang="en-SG" sz="2500" dirty="0">
              <a:solidFill>
                <a:schemeClr val="tx1"/>
              </a:solidFill>
            </a:endParaRPr>
          </a:p>
        </p:txBody>
      </p:sp>
      <p:pic>
        <p:nvPicPr>
          <p:cNvPr id="10" name="Picture 9">
            <a:extLst>
              <a:ext uri="{FF2B5EF4-FFF2-40B4-BE49-F238E27FC236}">
                <a16:creationId xmlns:a16="http://schemas.microsoft.com/office/drawing/2014/main" xmlns="" id="{FD4C2BA5-2660-45EB-97B1-4250AB2A99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
        <p:nvSpPr>
          <p:cNvPr id="11" name="Rounded Rectangle 4">
            <a:extLst>
              <a:ext uri="{FF2B5EF4-FFF2-40B4-BE49-F238E27FC236}">
                <a16:creationId xmlns:a16="http://schemas.microsoft.com/office/drawing/2014/main" xmlns="" id="{969E6B6A-DAF4-4E96-95F8-3511C95EFAD3}"/>
              </a:ext>
            </a:extLst>
          </p:cNvPr>
          <p:cNvSpPr/>
          <p:nvPr/>
        </p:nvSpPr>
        <p:spPr>
          <a:xfrm>
            <a:off x="628650" y="4788942"/>
            <a:ext cx="7886654" cy="1260000"/>
          </a:xfrm>
          <a:prstGeom prst="roundRect">
            <a:avLst/>
          </a:prstGeom>
          <a:solidFill>
            <a:schemeClr val="accent4">
              <a:lumMod val="20000"/>
              <a:lumOff val="80000"/>
            </a:schemeClr>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SG" sz="2500" dirty="0">
                <a:solidFill>
                  <a:schemeClr val="tx1"/>
                </a:solidFill>
              </a:rPr>
              <a:t>It is hoped that early, sustained suppressive ART will reduce the excess risk of malignancy in this cohort</a:t>
            </a:r>
          </a:p>
        </p:txBody>
      </p:sp>
    </p:spTree>
    <p:extLst>
      <p:ext uri="{BB962C8B-B14F-4D97-AF65-F5344CB8AC3E}">
        <p14:creationId xmlns:p14="http://schemas.microsoft.com/office/powerpoint/2010/main" val="321523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EFC6BB-8D8E-404F-966E-9C32684A3BB6}"/>
              </a:ext>
            </a:extLst>
          </p:cNvPr>
          <p:cNvSpPr>
            <a:spLocks noGrp="1"/>
          </p:cNvSpPr>
          <p:nvPr>
            <p:ph idx="1"/>
          </p:nvPr>
        </p:nvSpPr>
        <p:spPr>
          <a:xfrm>
            <a:off x="628650" y="1793040"/>
            <a:ext cx="7886700" cy="2418295"/>
          </a:xfrm>
        </p:spPr>
        <p:txBody>
          <a:bodyPr>
            <a:noAutofit/>
          </a:bodyPr>
          <a:lstStyle/>
          <a:p>
            <a:pPr marL="0" indent="0" algn="ctr">
              <a:buNone/>
            </a:pPr>
            <a:r>
              <a:rPr lang="en-SG" sz="2500" dirty="0"/>
              <a:t>I would like to thank:</a:t>
            </a:r>
          </a:p>
          <a:p>
            <a:pPr marL="0" indent="0" algn="ctr">
              <a:buNone/>
            </a:pPr>
            <a:endParaRPr lang="en-SG" sz="1000" dirty="0"/>
          </a:p>
          <a:p>
            <a:pPr marL="0" indent="0" algn="ctr">
              <a:buNone/>
            </a:pPr>
            <a:r>
              <a:rPr lang="en-SG" sz="2500" dirty="0"/>
              <a:t>The youth and their families in our cohort</a:t>
            </a:r>
          </a:p>
          <a:p>
            <a:pPr marL="0" indent="0" algn="ctr">
              <a:buNone/>
            </a:pPr>
            <a:endParaRPr lang="en-SG" sz="1000" dirty="0"/>
          </a:p>
          <a:p>
            <a:pPr marL="0" indent="0" algn="ctr">
              <a:buNone/>
            </a:pPr>
            <a:r>
              <a:rPr lang="en-SG" sz="2500" dirty="0"/>
              <a:t>My supervisor, </a:t>
            </a:r>
            <a:r>
              <a:rPr lang="en-SG" sz="2500" dirty="0" err="1"/>
              <a:t>Dr.</a:t>
            </a:r>
            <a:r>
              <a:rPr lang="en-SG" sz="2500" dirty="0"/>
              <a:t> Caroline Foster for her guidance and support in completing this study</a:t>
            </a:r>
          </a:p>
          <a:p>
            <a:pPr marL="0" indent="0" algn="ctr">
              <a:buNone/>
            </a:pPr>
            <a:endParaRPr lang="en-SG" sz="1000" dirty="0"/>
          </a:p>
          <a:p>
            <a:pPr marL="0" indent="0" algn="ctr">
              <a:buNone/>
            </a:pPr>
            <a:r>
              <a:rPr lang="en-SG" sz="2500" dirty="0"/>
              <a:t>All the authors for their contribution and help </a:t>
            </a:r>
          </a:p>
        </p:txBody>
      </p:sp>
      <p:pic>
        <p:nvPicPr>
          <p:cNvPr id="6" name="Picture 2">
            <a:extLst>
              <a:ext uri="{FF2B5EF4-FFF2-40B4-BE49-F238E27FC236}">
                <a16:creationId xmlns:a16="http://schemas.microsoft.com/office/drawing/2014/main" xmlns="" id="{3E674EC3-6A08-426A-9D79-43D1876C420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858" y="5125009"/>
            <a:ext cx="3041065" cy="743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a:extLst>
              <a:ext uri="{FF2B5EF4-FFF2-40B4-BE49-F238E27FC236}">
                <a16:creationId xmlns:a16="http://schemas.microsoft.com/office/drawing/2014/main" xmlns="" id="{373340DB-4F11-41B1-BC16-66A9A17CC62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1975" y="4859688"/>
            <a:ext cx="4692817" cy="958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a:extLst>
              <a:ext uri="{FF2B5EF4-FFF2-40B4-BE49-F238E27FC236}">
                <a16:creationId xmlns:a16="http://schemas.microsoft.com/office/drawing/2014/main" xmlns="" id="{4A786094-06CF-4D34-A190-037E494C7D34}"/>
              </a:ext>
            </a:extLst>
          </p:cNvPr>
          <p:cNvSpPr txBox="1">
            <a:spLocks/>
          </p:cNvSpPr>
          <p:nvPr/>
        </p:nvSpPr>
        <p:spPr>
          <a:xfrm>
            <a:off x="628650" y="484456"/>
            <a:ext cx="6360547"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ACKNOWLEDGEMENTS </a:t>
            </a:r>
            <a:endParaRPr lang="en-SG" sz="3300" b="1" dirty="0">
              <a:solidFill>
                <a:srgbClr val="072587"/>
              </a:solidFill>
              <a:latin typeface="+mn-lt"/>
            </a:endParaRPr>
          </a:p>
        </p:txBody>
      </p:sp>
      <p:pic>
        <p:nvPicPr>
          <p:cNvPr id="12" name="Picture 11" descr="900 LOGO.jpg">
            <a:extLst>
              <a:ext uri="{FF2B5EF4-FFF2-40B4-BE49-F238E27FC236}">
                <a16:creationId xmlns:a16="http://schemas.microsoft.com/office/drawing/2014/main" xmlns="" id="{934BB036-B1FA-4626-86A6-E534B343740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B9E4054C-707E-427B-8591-9B271E5A7B0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398264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046D7A-89F0-4F58-9FDE-1ED331D60CBF}"/>
              </a:ext>
            </a:extLst>
          </p:cNvPr>
          <p:cNvSpPr>
            <a:spLocks noGrp="1"/>
          </p:cNvSpPr>
          <p:nvPr>
            <p:ph idx="1"/>
          </p:nvPr>
        </p:nvSpPr>
        <p:spPr>
          <a:xfrm>
            <a:off x="628650" y="1676395"/>
            <a:ext cx="7886700" cy="3590132"/>
          </a:xfrm>
        </p:spPr>
        <p:txBody>
          <a:bodyPr>
            <a:noAutofit/>
          </a:bodyPr>
          <a:lstStyle/>
          <a:p>
            <a:pPr algn="just">
              <a:lnSpc>
                <a:spcPct val="100000"/>
              </a:lnSpc>
              <a:buClr>
                <a:schemeClr val="accent1">
                  <a:lumMod val="75000"/>
                </a:schemeClr>
              </a:buClr>
            </a:pPr>
            <a:r>
              <a:rPr lang="en-SG" sz="2500" dirty="0"/>
              <a:t>Adolescents are the only age group in which HIV related mortality continues to rise, with minimal data on mortality incidence and causation following transition to adult care</a:t>
            </a:r>
            <a:r>
              <a:rPr lang="en-SG" sz="2500" baseline="30000" dirty="0"/>
              <a:t>1</a:t>
            </a:r>
          </a:p>
          <a:p>
            <a:pPr marL="0" indent="0" algn="just">
              <a:lnSpc>
                <a:spcPct val="100000"/>
              </a:lnSpc>
              <a:buClr>
                <a:schemeClr val="accent1">
                  <a:lumMod val="75000"/>
                </a:schemeClr>
              </a:buClr>
              <a:buNone/>
            </a:pPr>
            <a:endParaRPr lang="en-SG" sz="1000" dirty="0"/>
          </a:p>
          <a:p>
            <a:pPr algn="just">
              <a:lnSpc>
                <a:spcPct val="100000"/>
              </a:lnSpc>
              <a:buClr>
                <a:schemeClr val="accent1">
                  <a:lumMod val="75000"/>
                </a:schemeClr>
              </a:buClr>
            </a:pPr>
            <a:r>
              <a:rPr lang="en-SG" sz="2500" dirty="0"/>
              <a:t>Adults living with HIV are at increased risk of both AIDS and non-AIDS defining malignancies</a:t>
            </a:r>
            <a:r>
              <a:rPr lang="en-SG" sz="2500" baseline="30000" dirty="0"/>
              <a:t>2</a:t>
            </a:r>
            <a:endParaRPr lang="en-SG" sz="2500" dirty="0"/>
          </a:p>
          <a:p>
            <a:pPr marL="0" indent="0" algn="just">
              <a:lnSpc>
                <a:spcPct val="100000"/>
              </a:lnSpc>
              <a:buClr>
                <a:schemeClr val="accent1">
                  <a:lumMod val="75000"/>
                </a:schemeClr>
              </a:buClr>
              <a:buNone/>
            </a:pPr>
            <a:endParaRPr lang="en-SG" sz="1000" dirty="0"/>
          </a:p>
          <a:p>
            <a:pPr algn="just">
              <a:lnSpc>
                <a:spcPct val="100000"/>
              </a:lnSpc>
              <a:buClr>
                <a:schemeClr val="accent1">
                  <a:lumMod val="75000"/>
                </a:schemeClr>
              </a:buClr>
            </a:pPr>
            <a:r>
              <a:rPr lang="en-SG" sz="2500" dirty="0"/>
              <a:t>Suppressive anti-retroviral therapy (ART) markedly reduces the risk of AIDS defining malignancies in adults, but there is minimal data for perinatally infected youth</a:t>
            </a:r>
            <a:r>
              <a:rPr lang="en-SG" sz="2500" baseline="30000" dirty="0"/>
              <a:t>3</a:t>
            </a:r>
          </a:p>
          <a:p>
            <a:pPr algn="just">
              <a:lnSpc>
                <a:spcPct val="100000"/>
              </a:lnSpc>
              <a:buClr>
                <a:schemeClr val="accent1">
                  <a:lumMod val="75000"/>
                </a:schemeClr>
              </a:buClr>
            </a:pPr>
            <a:endParaRPr lang="en-SG" sz="2500" baseline="30000" dirty="0"/>
          </a:p>
          <a:p>
            <a:pPr algn="just">
              <a:lnSpc>
                <a:spcPct val="100000"/>
              </a:lnSpc>
              <a:buClr>
                <a:schemeClr val="accent1">
                  <a:lumMod val="75000"/>
                </a:schemeClr>
              </a:buClr>
            </a:pPr>
            <a:endParaRPr lang="en-SG" sz="2500" baseline="30000" dirty="0"/>
          </a:p>
          <a:p>
            <a:pPr marL="0" indent="0" algn="just">
              <a:lnSpc>
                <a:spcPct val="100000"/>
              </a:lnSpc>
              <a:buClr>
                <a:schemeClr val="accent1">
                  <a:lumMod val="75000"/>
                </a:schemeClr>
              </a:buClr>
              <a:buNone/>
            </a:pPr>
            <a:endParaRPr lang="en-SG" sz="2500" baseline="30000" dirty="0"/>
          </a:p>
          <a:p>
            <a:pPr algn="just">
              <a:lnSpc>
                <a:spcPct val="100000"/>
              </a:lnSpc>
              <a:buClr>
                <a:schemeClr val="accent1">
                  <a:lumMod val="75000"/>
                </a:schemeClr>
              </a:buClr>
            </a:pPr>
            <a:endParaRPr lang="en-SG" sz="2500" dirty="0"/>
          </a:p>
        </p:txBody>
      </p:sp>
      <p:sp>
        <p:nvSpPr>
          <p:cNvPr id="4" name="Title 1">
            <a:extLst>
              <a:ext uri="{FF2B5EF4-FFF2-40B4-BE49-F238E27FC236}">
                <a16:creationId xmlns:a16="http://schemas.microsoft.com/office/drawing/2014/main" xmlns="" id="{A168338F-1D99-43FA-86C5-BC62FA5F7E7F}"/>
              </a:ext>
            </a:extLst>
          </p:cNvPr>
          <p:cNvSpPr txBox="1">
            <a:spLocks/>
          </p:cNvSpPr>
          <p:nvPr/>
        </p:nvSpPr>
        <p:spPr>
          <a:xfrm>
            <a:off x="628650" y="484456"/>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INTRODUCTION </a:t>
            </a:r>
          </a:p>
        </p:txBody>
      </p:sp>
      <p:sp>
        <p:nvSpPr>
          <p:cNvPr id="2" name="TextBox 1">
            <a:extLst>
              <a:ext uri="{FF2B5EF4-FFF2-40B4-BE49-F238E27FC236}">
                <a16:creationId xmlns:a16="http://schemas.microsoft.com/office/drawing/2014/main" xmlns="" id="{83311B06-7A0B-4A58-A0AB-DA7E481B8104}"/>
              </a:ext>
            </a:extLst>
          </p:cNvPr>
          <p:cNvSpPr txBox="1"/>
          <p:nvPr/>
        </p:nvSpPr>
        <p:spPr>
          <a:xfrm>
            <a:off x="628650" y="6165503"/>
            <a:ext cx="7893161" cy="692497"/>
          </a:xfrm>
          <a:prstGeom prst="rect">
            <a:avLst/>
          </a:prstGeom>
          <a:noFill/>
        </p:spPr>
        <p:txBody>
          <a:bodyPr wrap="square" rtlCol="0">
            <a:spAutoFit/>
          </a:bodyPr>
          <a:lstStyle/>
          <a:p>
            <a:r>
              <a:rPr lang="en-SG" sz="1300" baseline="30000" dirty="0">
                <a:solidFill>
                  <a:schemeClr val="bg1">
                    <a:lumMod val="50000"/>
                  </a:schemeClr>
                </a:solidFill>
              </a:rPr>
              <a:t>1</a:t>
            </a:r>
            <a:r>
              <a:rPr lang="en-SG" sz="1300" dirty="0">
                <a:solidFill>
                  <a:schemeClr val="bg1">
                    <a:lumMod val="50000"/>
                  </a:schemeClr>
                </a:solidFill>
              </a:rPr>
              <a:t>Slogrove AL (2017) </a:t>
            </a:r>
            <a:r>
              <a:rPr lang="en-SG" sz="1300" i="1" dirty="0">
                <a:solidFill>
                  <a:schemeClr val="bg1">
                    <a:lumMod val="50000"/>
                  </a:schemeClr>
                </a:solidFill>
              </a:rPr>
              <a:t>J </a:t>
            </a:r>
            <a:r>
              <a:rPr lang="en-SG" sz="1300" i="1" dirty="0" err="1">
                <a:solidFill>
                  <a:schemeClr val="bg1">
                    <a:lumMod val="50000"/>
                  </a:schemeClr>
                </a:solidFill>
              </a:rPr>
              <a:t>Int</a:t>
            </a:r>
            <a:r>
              <a:rPr lang="en-SG" sz="1300" i="1" dirty="0">
                <a:solidFill>
                  <a:schemeClr val="bg1">
                    <a:lumMod val="50000"/>
                  </a:schemeClr>
                </a:solidFill>
              </a:rPr>
              <a:t> AIDS </a:t>
            </a:r>
            <a:r>
              <a:rPr lang="en-SG" sz="1300" i="1" dirty="0" err="1">
                <a:solidFill>
                  <a:schemeClr val="bg1">
                    <a:lumMod val="50000"/>
                  </a:schemeClr>
                </a:solidFill>
              </a:rPr>
              <a:t>Soc</a:t>
            </a:r>
            <a:r>
              <a:rPr lang="en-US" sz="1300" i="1" baseline="30000" dirty="0">
                <a:solidFill>
                  <a:schemeClr val="bg1">
                    <a:lumMod val="50000"/>
                  </a:schemeClr>
                </a:solidFill>
              </a:rPr>
              <a:t>   </a:t>
            </a:r>
          </a:p>
          <a:p>
            <a:r>
              <a:rPr lang="en-US" sz="1300" baseline="30000" dirty="0">
                <a:solidFill>
                  <a:schemeClr val="bg1">
                    <a:lumMod val="50000"/>
                  </a:schemeClr>
                </a:solidFill>
              </a:rPr>
              <a:t>2</a:t>
            </a:r>
            <a:r>
              <a:rPr lang="en-SG" sz="1300" dirty="0">
                <a:solidFill>
                  <a:schemeClr val="bg1">
                    <a:lumMod val="50000"/>
                  </a:schemeClr>
                </a:solidFill>
              </a:rPr>
              <a:t>Hernández-Ramírez RU</a:t>
            </a:r>
            <a:r>
              <a:rPr lang="en-US" sz="1300" dirty="0">
                <a:solidFill>
                  <a:schemeClr val="bg1">
                    <a:lumMod val="50000"/>
                  </a:schemeClr>
                </a:solidFill>
              </a:rPr>
              <a:t> et al (2017) </a:t>
            </a:r>
            <a:r>
              <a:rPr lang="en-SG" sz="1300" i="1" dirty="0">
                <a:solidFill>
                  <a:schemeClr val="bg1">
                    <a:lumMod val="50000"/>
                  </a:schemeClr>
                </a:solidFill>
              </a:rPr>
              <a:t>Lancet HIV </a:t>
            </a:r>
          </a:p>
          <a:p>
            <a:r>
              <a:rPr lang="en-SG" sz="1300" baseline="30000" dirty="0">
                <a:solidFill>
                  <a:schemeClr val="bg1">
                    <a:lumMod val="50000"/>
                  </a:schemeClr>
                </a:solidFill>
              </a:rPr>
              <a:t>3</a:t>
            </a:r>
            <a:r>
              <a:rPr lang="en-SG" sz="1300" dirty="0">
                <a:solidFill>
                  <a:schemeClr val="bg1">
                    <a:lumMod val="50000"/>
                  </a:schemeClr>
                </a:solidFill>
              </a:rPr>
              <a:t>Enane L et al (2018) </a:t>
            </a:r>
            <a:r>
              <a:rPr lang="en-SG" sz="1300" dirty="0" err="1">
                <a:solidFill>
                  <a:schemeClr val="bg1">
                    <a:lumMod val="50000"/>
                  </a:schemeClr>
                </a:solidFill>
              </a:rPr>
              <a:t>Cu</a:t>
            </a:r>
            <a:r>
              <a:rPr lang="en-SG" sz="1300" i="1" dirty="0" err="1">
                <a:solidFill>
                  <a:schemeClr val="bg1">
                    <a:lumMod val="50000"/>
                  </a:schemeClr>
                </a:solidFill>
              </a:rPr>
              <a:t>rr</a:t>
            </a:r>
            <a:r>
              <a:rPr lang="en-SG" sz="1300" i="1" dirty="0">
                <a:solidFill>
                  <a:schemeClr val="bg1">
                    <a:lumMod val="50000"/>
                  </a:schemeClr>
                </a:solidFill>
              </a:rPr>
              <a:t> </a:t>
            </a:r>
            <a:r>
              <a:rPr lang="en-SG" sz="1300" i="1" dirty="0" err="1">
                <a:solidFill>
                  <a:schemeClr val="bg1">
                    <a:lumMod val="50000"/>
                  </a:schemeClr>
                </a:solidFill>
              </a:rPr>
              <a:t>Opin</a:t>
            </a:r>
            <a:r>
              <a:rPr lang="en-SG" sz="1300" i="1" dirty="0">
                <a:solidFill>
                  <a:schemeClr val="bg1">
                    <a:lumMod val="50000"/>
                  </a:schemeClr>
                </a:solidFill>
              </a:rPr>
              <a:t> HIV AIDS</a:t>
            </a:r>
          </a:p>
        </p:txBody>
      </p:sp>
      <p:pic>
        <p:nvPicPr>
          <p:cNvPr id="8" name="Picture 7" descr="900 LOGO.jpg">
            <a:extLst>
              <a:ext uri="{FF2B5EF4-FFF2-40B4-BE49-F238E27FC236}">
                <a16:creationId xmlns:a16="http://schemas.microsoft.com/office/drawing/2014/main" xmlns="" id="{1E99688C-8355-4A4D-9B51-E86697A9CD6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xmlns="" id="{6E56EBDB-170D-4422-8D38-6540F048E5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1286180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D381C6B-1FBA-43EE-95E4-C82AB4267845}"/>
              </a:ext>
            </a:extLst>
          </p:cNvPr>
          <p:cNvSpPr>
            <a:spLocks noGrp="1"/>
          </p:cNvSpPr>
          <p:nvPr>
            <p:ph idx="1"/>
          </p:nvPr>
        </p:nvSpPr>
        <p:spPr>
          <a:xfrm>
            <a:off x="628650" y="1798076"/>
            <a:ext cx="7886700" cy="4088641"/>
          </a:xfrm>
        </p:spPr>
        <p:txBody>
          <a:bodyPr>
            <a:noAutofit/>
          </a:bodyPr>
          <a:lstStyle/>
          <a:p>
            <a:pPr algn="just">
              <a:lnSpc>
                <a:spcPct val="100000"/>
              </a:lnSpc>
              <a:buClr>
                <a:schemeClr val="accent1">
                  <a:lumMod val="75000"/>
                </a:schemeClr>
              </a:buClr>
            </a:pPr>
            <a:r>
              <a:rPr lang="en-SG" sz="2500" dirty="0"/>
              <a:t>Youth are less likely to be retained in care on suppressive ART compared to adults</a:t>
            </a:r>
            <a:r>
              <a:rPr lang="en-SG" sz="2500" baseline="30000" dirty="0"/>
              <a:t>3</a:t>
            </a:r>
          </a:p>
          <a:p>
            <a:pPr marL="0" indent="0" algn="just">
              <a:lnSpc>
                <a:spcPct val="100000"/>
              </a:lnSpc>
              <a:buClr>
                <a:schemeClr val="accent1">
                  <a:lumMod val="75000"/>
                </a:schemeClr>
              </a:buClr>
              <a:buNone/>
            </a:pPr>
            <a:endParaRPr lang="en-SG" sz="1000" dirty="0"/>
          </a:p>
          <a:p>
            <a:pPr algn="just">
              <a:lnSpc>
                <a:spcPct val="100000"/>
              </a:lnSpc>
              <a:buClr>
                <a:schemeClr val="accent1">
                  <a:lumMod val="75000"/>
                </a:schemeClr>
              </a:buClr>
            </a:pPr>
            <a:r>
              <a:rPr lang="en-SG" sz="2500" dirty="0"/>
              <a:t>Adolescents with perinatally acquired HIV (</a:t>
            </a:r>
            <a:r>
              <a:rPr lang="en-SG" sz="2500" dirty="0" err="1"/>
              <a:t>PaHIV</a:t>
            </a:r>
            <a:r>
              <a:rPr lang="en-SG" sz="2500" dirty="0"/>
              <a:t>) have life-long exposure to HIV and immune dysregulation</a:t>
            </a:r>
            <a:endParaRPr lang="en-SG" sz="2500" baseline="30000" dirty="0"/>
          </a:p>
          <a:p>
            <a:pPr algn="just">
              <a:lnSpc>
                <a:spcPct val="100000"/>
              </a:lnSpc>
              <a:buClr>
                <a:schemeClr val="accent1">
                  <a:lumMod val="75000"/>
                </a:schemeClr>
              </a:buClr>
            </a:pPr>
            <a:endParaRPr lang="en-SG" sz="1000" dirty="0"/>
          </a:p>
          <a:p>
            <a:pPr algn="just">
              <a:lnSpc>
                <a:spcPct val="100000"/>
              </a:lnSpc>
              <a:buClr>
                <a:schemeClr val="accent1">
                  <a:lumMod val="75000"/>
                </a:schemeClr>
              </a:buClr>
            </a:pPr>
            <a:r>
              <a:rPr lang="en-SG" sz="2500" dirty="0"/>
              <a:t>A recent UK study reported rates of new Non-Hodgkin’s Lymphoma (NHL) diagnoses in youth (median age 19 years) with </a:t>
            </a:r>
            <a:r>
              <a:rPr lang="en-SG" sz="2500" dirty="0" err="1"/>
              <a:t>PaHIV</a:t>
            </a:r>
            <a:r>
              <a:rPr lang="en-SG" sz="2500" dirty="0"/>
              <a:t> 25 times that of the age-matched general population</a:t>
            </a:r>
            <a:r>
              <a:rPr lang="en-SG" sz="2500" baseline="30000" dirty="0"/>
              <a:t>4</a:t>
            </a:r>
            <a:r>
              <a:rPr lang="en-SG" sz="2500" dirty="0"/>
              <a:t> </a:t>
            </a:r>
          </a:p>
          <a:p>
            <a:pPr algn="just">
              <a:lnSpc>
                <a:spcPct val="100000"/>
              </a:lnSpc>
              <a:buClr>
                <a:schemeClr val="accent1">
                  <a:lumMod val="75000"/>
                </a:schemeClr>
              </a:buClr>
            </a:pPr>
            <a:endParaRPr lang="en-SG" sz="2500" dirty="0"/>
          </a:p>
          <a:p>
            <a:pPr algn="just">
              <a:lnSpc>
                <a:spcPct val="100000"/>
              </a:lnSpc>
              <a:buClr>
                <a:schemeClr val="accent1">
                  <a:lumMod val="75000"/>
                </a:schemeClr>
              </a:buClr>
            </a:pPr>
            <a:endParaRPr lang="en-SG" sz="2500" dirty="0"/>
          </a:p>
          <a:p>
            <a:pPr>
              <a:lnSpc>
                <a:spcPct val="100000"/>
              </a:lnSpc>
              <a:buClr>
                <a:schemeClr val="accent1">
                  <a:lumMod val="75000"/>
                </a:schemeClr>
              </a:buClr>
            </a:pPr>
            <a:endParaRPr lang="en-SG" sz="2500" baseline="30000" dirty="0"/>
          </a:p>
          <a:p>
            <a:pPr marL="0" indent="0">
              <a:lnSpc>
                <a:spcPct val="100000"/>
              </a:lnSpc>
              <a:buClr>
                <a:schemeClr val="accent1">
                  <a:lumMod val="75000"/>
                </a:schemeClr>
              </a:buClr>
              <a:buNone/>
            </a:pPr>
            <a:endParaRPr lang="en-SG" sz="2500" baseline="30000" dirty="0"/>
          </a:p>
        </p:txBody>
      </p:sp>
      <p:sp>
        <p:nvSpPr>
          <p:cNvPr id="6" name="TextBox 5">
            <a:extLst>
              <a:ext uri="{FF2B5EF4-FFF2-40B4-BE49-F238E27FC236}">
                <a16:creationId xmlns:a16="http://schemas.microsoft.com/office/drawing/2014/main" xmlns="" id="{5F8CD62F-0955-44A6-9389-8B495E2FDB8C}"/>
              </a:ext>
            </a:extLst>
          </p:cNvPr>
          <p:cNvSpPr txBox="1"/>
          <p:nvPr/>
        </p:nvSpPr>
        <p:spPr>
          <a:xfrm>
            <a:off x="628650" y="6206166"/>
            <a:ext cx="8113809" cy="865622"/>
          </a:xfrm>
          <a:prstGeom prst="rect">
            <a:avLst/>
          </a:prstGeom>
          <a:noFill/>
        </p:spPr>
        <p:txBody>
          <a:bodyPr wrap="square" rtlCol="0">
            <a:spAutoFit/>
          </a:bodyPr>
          <a:lstStyle/>
          <a:p>
            <a:r>
              <a:rPr lang="en-SG" sz="1300" baseline="30000" dirty="0">
                <a:solidFill>
                  <a:schemeClr val="bg1">
                    <a:lumMod val="50000"/>
                  </a:schemeClr>
                </a:solidFill>
              </a:rPr>
              <a:t>3</a:t>
            </a:r>
            <a:r>
              <a:rPr lang="en-SG" sz="1300" dirty="0">
                <a:solidFill>
                  <a:schemeClr val="bg1">
                    <a:lumMod val="50000"/>
                  </a:schemeClr>
                </a:solidFill>
              </a:rPr>
              <a:t>Enane L et al (2018) </a:t>
            </a:r>
            <a:r>
              <a:rPr lang="en-SG" sz="1300" dirty="0" err="1">
                <a:solidFill>
                  <a:schemeClr val="bg1">
                    <a:lumMod val="50000"/>
                  </a:schemeClr>
                </a:solidFill>
              </a:rPr>
              <a:t>Cu</a:t>
            </a:r>
            <a:r>
              <a:rPr lang="en-SG" sz="1300" i="1" dirty="0" err="1">
                <a:solidFill>
                  <a:schemeClr val="bg1">
                    <a:lumMod val="50000"/>
                  </a:schemeClr>
                </a:solidFill>
              </a:rPr>
              <a:t>rr</a:t>
            </a:r>
            <a:r>
              <a:rPr lang="en-SG" sz="1300" i="1" dirty="0">
                <a:solidFill>
                  <a:schemeClr val="bg1">
                    <a:lumMod val="50000"/>
                  </a:schemeClr>
                </a:solidFill>
              </a:rPr>
              <a:t> </a:t>
            </a:r>
            <a:r>
              <a:rPr lang="en-SG" sz="1300" i="1" dirty="0" err="1">
                <a:solidFill>
                  <a:schemeClr val="bg1">
                    <a:lumMod val="50000"/>
                  </a:schemeClr>
                </a:solidFill>
              </a:rPr>
              <a:t>Opin</a:t>
            </a:r>
            <a:r>
              <a:rPr lang="en-SG" sz="1300" i="1" dirty="0">
                <a:solidFill>
                  <a:schemeClr val="bg1">
                    <a:lumMod val="50000"/>
                  </a:schemeClr>
                </a:solidFill>
              </a:rPr>
              <a:t> HIV AIDS</a:t>
            </a:r>
            <a:endParaRPr lang="en-US" sz="1300" baseline="30000" dirty="0">
              <a:solidFill>
                <a:schemeClr val="bg1">
                  <a:lumMod val="50000"/>
                </a:schemeClr>
              </a:solidFill>
            </a:endParaRPr>
          </a:p>
          <a:p>
            <a:r>
              <a:rPr lang="en-US" sz="1300" baseline="30000" dirty="0" smtClean="0">
                <a:solidFill>
                  <a:schemeClr val="bg1">
                    <a:lumMod val="50000"/>
                  </a:schemeClr>
                </a:solidFill>
              </a:rPr>
              <a:t>4</a:t>
            </a:r>
            <a:r>
              <a:rPr lang="en-SG" sz="1300" dirty="0" err="1" smtClean="0">
                <a:solidFill>
                  <a:schemeClr val="bg1">
                    <a:lumMod val="50000"/>
                  </a:schemeClr>
                </a:solidFill>
              </a:rPr>
              <a:t>Eades</a:t>
            </a:r>
            <a:r>
              <a:rPr lang="en-SG" sz="1300" dirty="0" smtClean="0">
                <a:solidFill>
                  <a:schemeClr val="bg1">
                    <a:lumMod val="50000"/>
                  </a:schemeClr>
                </a:solidFill>
              </a:rPr>
              <a:t> </a:t>
            </a:r>
            <a:r>
              <a:rPr lang="en-SG" sz="1300" dirty="0">
                <a:solidFill>
                  <a:schemeClr val="bg1">
                    <a:lumMod val="50000"/>
                  </a:schemeClr>
                </a:solidFill>
              </a:rPr>
              <a:t>CP (2017) </a:t>
            </a:r>
            <a:r>
              <a:rPr lang="en-SG" sz="1300" i="1" dirty="0">
                <a:solidFill>
                  <a:schemeClr val="bg1">
                    <a:lumMod val="50000"/>
                  </a:schemeClr>
                </a:solidFill>
              </a:rPr>
              <a:t>AIDS</a:t>
            </a:r>
          </a:p>
          <a:p>
            <a:endParaRPr lang="en-SG" sz="1300" i="1" dirty="0">
              <a:solidFill>
                <a:schemeClr val="bg1">
                  <a:lumMod val="50000"/>
                </a:schemeClr>
              </a:solidFill>
            </a:endParaRPr>
          </a:p>
          <a:p>
            <a:endParaRPr lang="en-SG" sz="1125" i="1" dirty="0">
              <a:solidFill>
                <a:schemeClr val="bg1">
                  <a:lumMod val="50000"/>
                </a:schemeClr>
              </a:solidFill>
            </a:endParaRPr>
          </a:p>
        </p:txBody>
      </p:sp>
      <p:sp>
        <p:nvSpPr>
          <p:cNvPr id="8" name="Title 1">
            <a:extLst>
              <a:ext uri="{FF2B5EF4-FFF2-40B4-BE49-F238E27FC236}">
                <a16:creationId xmlns:a16="http://schemas.microsoft.com/office/drawing/2014/main" xmlns="" id="{018EC868-0C79-450B-B6A7-D9ACB7526354}"/>
              </a:ext>
            </a:extLst>
          </p:cNvPr>
          <p:cNvSpPr txBox="1">
            <a:spLocks/>
          </p:cNvSpPr>
          <p:nvPr/>
        </p:nvSpPr>
        <p:spPr>
          <a:xfrm>
            <a:off x="628650" y="484456"/>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INTRODUCTION</a:t>
            </a:r>
            <a:r>
              <a:rPr lang="en-SG" sz="3300" b="1" dirty="0">
                <a:solidFill>
                  <a:srgbClr val="072587"/>
                </a:solidFill>
                <a:latin typeface="+mn-lt"/>
              </a:rPr>
              <a:t> </a:t>
            </a:r>
          </a:p>
        </p:txBody>
      </p:sp>
      <p:pic>
        <p:nvPicPr>
          <p:cNvPr id="11" name="Picture 7" descr="900 LOGO.jpg">
            <a:extLst>
              <a:ext uri="{FF2B5EF4-FFF2-40B4-BE49-F238E27FC236}">
                <a16:creationId xmlns:a16="http://schemas.microsoft.com/office/drawing/2014/main" xmlns="" id="{3B8A5E76-E896-4E5D-9D7F-15F8A7AE262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ECDD5F9D-24E8-434C-9F8D-92DD983DD4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183153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BD7C88F-AA4A-471D-95D8-33466964E2C1}"/>
              </a:ext>
            </a:extLst>
          </p:cNvPr>
          <p:cNvSpPr>
            <a:spLocks noGrp="1"/>
          </p:cNvSpPr>
          <p:nvPr>
            <p:ph idx="1"/>
          </p:nvPr>
        </p:nvSpPr>
        <p:spPr>
          <a:xfrm>
            <a:off x="628650" y="1540896"/>
            <a:ext cx="7886700" cy="4500895"/>
          </a:xfrm>
        </p:spPr>
        <p:txBody>
          <a:bodyPr>
            <a:normAutofit/>
          </a:bodyPr>
          <a:lstStyle/>
          <a:p>
            <a:pPr marL="0" indent="0">
              <a:buNone/>
            </a:pPr>
            <a:r>
              <a:rPr lang="en-SG" sz="2500" dirty="0"/>
              <a:t>In youth (10-24 years) with </a:t>
            </a:r>
            <a:r>
              <a:rPr lang="en-SG" sz="2500" dirty="0" err="1"/>
              <a:t>PaHIV</a:t>
            </a:r>
            <a:r>
              <a:rPr lang="en-SG" sz="2500" dirty="0"/>
              <a:t> we aimed to describe:</a:t>
            </a:r>
          </a:p>
        </p:txBody>
      </p:sp>
      <p:sp>
        <p:nvSpPr>
          <p:cNvPr id="6" name="Rounded Rectangle 8">
            <a:extLst>
              <a:ext uri="{FF2B5EF4-FFF2-40B4-BE49-F238E27FC236}">
                <a16:creationId xmlns:a16="http://schemas.microsoft.com/office/drawing/2014/main" xmlns="" id="{163D6681-8129-43F7-9EFF-33D31226F975}"/>
              </a:ext>
            </a:extLst>
          </p:cNvPr>
          <p:cNvSpPr/>
          <p:nvPr/>
        </p:nvSpPr>
        <p:spPr>
          <a:xfrm>
            <a:off x="628650" y="4874137"/>
            <a:ext cx="7886654" cy="1112164"/>
          </a:xfrm>
          <a:prstGeom prst="roundRect">
            <a:avLst/>
          </a:prstGeom>
          <a:solidFill>
            <a:schemeClr val="accent4">
              <a:lumMod val="20000"/>
              <a:lumOff val="80000"/>
            </a:schemeClr>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SG" sz="2500" dirty="0">
                <a:solidFill>
                  <a:schemeClr val="tx1"/>
                </a:solidFill>
              </a:rPr>
              <a:t>Malignancy treatment outcomes</a:t>
            </a:r>
          </a:p>
        </p:txBody>
      </p:sp>
      <p:sp>
        <p:nvSpPr>
          <p:cNvPr id="7" name="Rounded Rectangle 10">
            <a:extLst>
              <a:ext uri="{FF2B5EF4-FFF2-40B4-BE49-F238E27FC236}">
                <a16:creationId xmlns:a16="http://schemas.microsoft.com/office/drawing/2014/main" xmlns="" id="{1072AACD-098F-4793-B207-A9EA25015AB1}"/>
              </a:ext>
            </a:extLst>
          </p:cNvPr>
          <p:cNvSpPr/>
          <p:nvPr/>
        </p:nvSpPr>
        <p:spPr>
          <a:xfrm>
            <a:off x="628650" y="2150355"/>
            <a:ext cx="7886654" cy="1112400"/>
          </a:xfrm>
          <a:prstGeom prst="roundRect">
            <a:avLst/>
          </a:prstGeom>
          <a:solidFill>
            <a:schemeClr val="accent4">
              <a:lumMod val="20000"/>
              <a:lumOff val="80000"/>
            </a:schemeClr>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SG" sz="2500" dirty="0">
                <a:solidFill>
                  <a:schemeClr val="tx1"/>
                </a:solidFill>
              </a:rPr>
              <a:t>All-cause mortality and malignancy incidence rates compared to aged-matched UK general population data  </a:t>
            </a:r>
          </a:p>
        </p:txBody>
      </p:sp>
      <p:sp>
        <p:nvSpPr>
          <p:cNvPr id="8" name="Rounded Rectangle 4">
            <a:extLst>
              <a:ext uri="{FF2B5EF4-FFF2-40B4-BE49-F238E27FC236}">
                <a16:creationId xmlns:a16="http://schemas.microsoft.com/office/drawing/2014/main" xmlns="" id="{589931E3-FCA2-469C-94F0-A8C8696EE7FD}"/>
              </a:ext>
            </a:extLst>
          </p:cNvPr>
          <p:cNvSpPr/>
          <p:nvPr/>
        </p:nvSpPr>
        <p:spPr>
          <a:xfrm>
            <a:off x="628650" y="3512364"/>
            <a:ext cx="7886654" cy="1112164"/>
          </a:xfrm>
          <a:prstGeom prst="roundRect">
            <a:avLst/>
          </a:prstGeom>
          <a:solidFill>
            <a:schemeClr val="accent4">
              <a:lumMod val="20000"/>
              <a:lumOff val="80000"/>
            </a:schemeClr>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SG" sz="2500" dirty="0">
                <a:solidFill>
                  <a:schemeClr val="tx1"/>
                </a:solidFill>
              </a:rPr>
              <a:t>HIV-related factors at malignancy diagnosis </a:t>
            </a:r>
          </a:p>
        </p:txBody>
      </p:sp>
      <p:sp>
        <p:nvSpPr>
          <p:cNvPr id="10" name="Title 1">
            <a:extLst>
              <a:ext uri="{FF2B5EF4-FFF2-40B4-BE49-F238E27FC236}">
                <a16:creationId xmlns:a16="http://schemas.microsoft.com/office/drawing/2014/main" xmlns="" id="{F34AFE73-66FD-4CCB-A646-8797B9EA9E99}"/>
              </a:ext>
            </a:extLst>
          </p:cNvPr>
          <p:cNvSpPr txBox="1">
            <a:spLocks/>
          </p:cNvSpPr>
          <p:nvPr/>
        </p:nvSpPr>
        <p:spPr>
          <a:xfrm>
            <a:off x="628650" y="484456"/>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AIMS</a:t>
            </a:r>
            <a:r>
              <a:rPr lang="en-SG" sz="3300" b="1" dirty="0">
                <a:solidFill>
                  <a:srgbClr val="072587"/>
                </a:solidFill>
                <a:latin typeface="+mn-lt"/>
              </a:rPr>
              <a:t> </a:t>
            </a:r>
          </a:p>
        </p:txBody>
      </p:sp>
      <p:pic>
        <p:nvPicPr>
          <p:cNvPr id="11" name="Picture 7" descr="900 LOGO.jpg">
            <a:extLst>
              <a:ext uri="{FF2B5EF4-FFF2-40B4-BE49-F238E27FC236}">
                <a16:creationId xmlns:a16="http://schemas.microsoft.com/office/drawing/2014/main" xmlns="" id="{2A5D282E-58C6-4918-90FF-702F6F7BC6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xmlns="" id="{87987B8C-DE07-443F-9837-27C5ABA8A3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56762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2D3229-F4ED-47CA-B08D-774F8A378FFB}"/>
              </a:ext>
            </a:extLst>
          </p:cNvPr>
          <p:cNvSpPr>
            <a:spLocks noGrp="1"/>
          </p:cNvSpPr>
          <p:nvPr>
            <p:ph idx="1"/>
          </p:nvPr>
        </p:nvSpPr>
        <p:spPr>
          <a:xfrm>
            <a:off x="640948" y="1741076"/>
            <a:ext cx="7886700" cy="4351338"/>
          </a:xfrm>
        </p:spPr>
        <p:txBody>
          <a:bodyPr/>
          <a:lstStyle/>
          <a:p>
            <a:pPr algn="just">
              <a:lnSpc>
                <a:spcPct val="100000"/>
              </a:lnSpc>
              <a:buClr>
                <a:schemeClr val="accent1">
                  <a:lumMod val="75000"/>
                </a:schemeClr>
              </a:buClr>
            </a:pPr>
            <a:r>
              <a:rPr lang="en-SG" sz="2500" dirty="0"/>
              <a:t>Retrospective review of all-cause mortality and malignancy diagnoses in youth with </a:t>
            </a:r>
            <a:r>
              <a:rPr lang="en-SG" sz="2500" dirty="0" err="1"/>
              <a:t>PaHIV</a:t>
            </a:r>
            <a:r>
              <a:rPr lang="en-SG" sz="2500" dirty="0"/>
              <a:t> registered at the service at Imperial College London, between 01 January 2004 and 31 December 2017</a:t>
            </a:r>
          </a:p>
          <a:p>
            <a:pPr>
              <a:lnSpc>
                <a:spcPct val="100000"/>
              </a:lnSpc>
              <a:buClr>
                <a:schemeClr val="accent1">
                  <a:lumMod val="50000"/>
                </a:schemeClr>
              </a:buClr>
            </a:pPr>
            <a:endParaRPr lang="en-SG" sz="1875" dirty="0"/>
          </a:p>
          <a:p>
            <a:pPr>
              <a:lnSpc>
                <a:spcPct val="100000"/>
              </a:lnSpc>
              <a:buClr>
                <a:schemeClr val="accent1">
                  <a:lumMod val="50000"/>
                </a:schemeClr>
              </a:buClr>
            </a:pPr>
            <a:endParaRPr lang="en-SG" sz="1875" dirty="0"/>
          </a:p>
          <a:p>
            <a:pPr>
              <a:lnSpc>
                <a:spcPct val="100000"/>
              </a:lnSpc>
              <a:buClr>
                <a:schemeClr val="accent1">
                  <a:lumMod val="50000"/>
                </a:schemeClr>
              </a:buClr>
            </a:pPr>
            <a:endParaRPr lang="en-SG" sz="1875" dirty="0"/>
          </a:p>
          <a:p>
            <a:pPr>
              <a:lnSpc>
                <a:spcPct val="100000"/>
              </a:lnSpc>
              <a:buClr>
                <a:schemeClr val="accent1">
                  <a:lumMod val="50000"/>
                </a:schemeClr>
              </a:buClr>
            </a:pPr>
            <a:endParaRPr lang="en-SG" sz="1875" dirty="0"/>
          </a:p>
          <a:p>
            <a:pPr>
              <a:lnSpc>
                <a:spcPct val="100000"/>
              </a:lnSpc>
              <a:buClr>
                <a:schemeClr val="accent1">
                  <a:lumMod val="50000"/>
                </a:schemeClr>
              </a:buClr>
            </a:pPr>
            <a:endParaRPr lang="en-SG" sz="1875" dirty="0"/>
          </a:p>
          <a:p>
            <a:pPr>
              <a:lnSpc>
                <a:spcPct val="100000"/>
              </a:lnSpc>
              <a:buClr>
                <a:schemeClr val="accent1">
                  <a:lumMod val="50000"/>
                </a:schemeClr>
              </a:buClr>
            </a:pPr>
            <a:endParaRPr lang="en-SG" sz="1875" dirty="0"/>
          </a:p>
          <a:p>
            <a:pPr>
              <a:lnSpc>
                <a:spcPct val="100000"/>
              </a:lnSpc>
              <a:buClr>
                <a:schemeClr val="accent1">
                  <a:lumMod val="50000"/>
                </a:schemeClr>
              </a:buClr>
            </a:pPr>
            <a:endParaRPr lang="en-SG" sz="1875" dirty="0"/>
          </a:p>
          <a:p>
            <a:pPr marL="0" indent="0">
              <a:lnSpc>
                <a:spcPct val="100000"/>
              </a:lnSpc>
              <a:buClr>
                <a:schemeClr val="accent1">
                  <a:lumMod val="50000"/>
                </a:schemeClr>
              </a:buClr>
              <a:buNone/>
            </a:pPr>
            <a:endParaRPr lang="en-SG" sz="1875" dirty="0"/>
          </a:p>
          <a:p>
            <a:pPr marL="0" indent="0">
              <a:lnSpc>
                <a:spcPct val="100000"/>
              </a:lnSpc>
              <a:buClr>
                <a:schemeClr val="accent1">
                  <a:lumMod val="50000"/>
                </a:schemeClr>
              </a:buClr>
              <a:buNone/>
            </a:pPr>
            <a:endParaRPr lang="en-SG" sz="1875" dirty="0"/>
          </a:p>
        </p:txBody>
      </p:sp>
      <p:sp>
        <p:nvSpPr>
          <p:cNvPr id="6" name="TextBox 5">
            <a:extLst>
              <a:ext uri="{FF2B5EF4-FFF2-40B4-BE49-F238E27FC236}">
                <a16:creationId xmlns:a16="http://schemas.microsoft.com/office/drawing/2014/main" xmlns="" id="{1A36B900-164E-466B-803B-8E7C62741176}"/>
              </a:ext>
            </a:extLst>
          </p:cNvPr>
          <p:cNvSpPr txBox="1"/>
          <p:nvPr/>
        </p:nvSpPr>
        <p:spPr>
          <a:xfrm>
            <a:off x="653246" y="3916745"/>
            <a:ext cx="7874402" cy="1631216"/>
          </a:xfrm>
          <a:prstGeom prst="rect">
            <a:avLst/>
          </a:prstGeom>
          <a:noFill/>
          <a:ln>
            <a:solidFill>
              <a:schemeClr val="accent2">
                <a:lumMod val="60000"/>
                <a:lumOff val="40000"/>
              </a:schemeClr>
            </a:solidFill>
          </a:ln>
        </p:spPr>
        <p:txBody>
          <a:bodyPr wrap="square" rtlCol="0">
            <a:spAutoFit/>
          </a:bodyPr>
          <a:lstStyle/>
          <a:p>
            <a:pPr marL="214313" indent="-214313">
              <a:buClr>
                <a:schemeClr val="accent1">
                  <a:lumMod val="75000"/>
                </a:schemeClr>
              </a:buClr>
              <a:buFont typeface="Arial" panose="020B0604020202020204" pitchFamily="34" charset="0"/>
              <a:buChar char="•"/>
            </a:pPr>
            <a:r>
              <a:rPr lang="en-SG" sz="2500" dirty="0"/>
              <a:t>Inclusion criteria</a:t>
            </a:r>
          </a:p>
          <a:p>
            <a:pPr marL="600075" lvl="1" indent="-257175">
              <a:buFontTx/>
              <a:buChar char="-"/>
            </a:pPr>
            <a:r>
              <a:rPr lang="en-SG" sz="2500" dirty="0"/>
              <a:t>Age 10 – 24 years</a:t>
            </a:r>
          </a:p>
          <a:p>
            <a:pPr marL="600075" lvl="1" indent="-257175">
              <a:buFontTx/>
              <a:buChar char="-"/>
            </a:pPr>
            <a:r>
              <a:rPr lang="en-SG" sz="2500" dirty="0" err="1"/>
              <a:t>PaHIV</a:t>
            </a:r>
            <a:endParaRPr lang="en-SG" sz="2500" dirty="0"/>
          </a:p>
          <a:p>
            <a:pPr marL="600075" lvl="1" indent="-257175">
              <a:buFontTx/>
              <a:buChar char="-"/>
            </a:pPr>
            <a:r>
              <a:rPr lang="en-SG" sz="2500" dirty="0"/>
              <a:t>Minimum of 2 outpatient appointments</a:t>
            </a:r>
          </a:p>
        </p:txBody>
      </p:sp>
      <p:sp>
        <p:nvSpPr>
          <p:cNvPr id="8" name="Title 1">
            <a:extLst>
              <a:ext uri="{FF2B5EF4-FFF2-40B4-BE49-F238E27FC236}">
                <a16:creationId xmlns:a16="http://schemas.microsoft.com/office/drawing/2014/main" xmlns="" id="{5CBE2F9C-4D4C-4CAE-A88D-69ACEE9207E0}"/>
              </a:ext>
            </a:extLst>
          </p:cNvPr>
          <p:cNvSpPr txBox="1">
            <a:spLocks/>
          </p:cNvSpPr>
          <p:nvPr/>
        </p:nvSpPr>
        <p:spPr>
          <a:xfrm>
            <a:off x="628650" y="484456"/>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METHODS</a:t>
            </a:r>
            <a:r>
              <a:rPr lang="en-SG" sz="3300" b="1" dirty="0">
                <a:solidFill>
                  <a:srgbClr val="072587"/>
                </a:solidFill>
                <a:latin typeface="+mn-lt"/>
              </a:rPr>
              <a:t> </a:t>
            </a:r>
          </a:p>
        </p:txBody>
      </p:sp>
      <p:pic>
        <p:nvPicPr>
          <p:cNvPr id="9" name="Picture 7" descr="900 LOGO.jpg">
            <a:extLst>
              <a:ext uri="{FF2B5EF4-FFF2-40B4-BE49-F238E27FC236}">
                <a16:creationId xmlns:a16="http://schemas.microsoft.com/office/drawing/2014/main" xmlns="" id="{B1FB0D6F-2B6E-4ED7-8932-5ADF4912FF3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xmlns="" id="{53FBDFC0-3781-446F-85C6-57E2BBBC88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270899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68AD510-6856-4673-9DB3-E86DA1D822FE}"/>
              </a:ext>
            </a:extLst>
          </p:cNvPr>
          <p:cNvSpPr>
            <a:spLocks noGrp="1"/>
          </p:cNvSpPr>
          <p:nvPr>
            <p:ph idx="1"/>
          </p:nvPr>
        </p:nvSpPr>
        <p:spPr>
          <a:xfrm>
            <a:off x="628650" y="1807847"/>
            <a:ext cx="7886700" cy="4351338"/>
          </a:xfrm>
        </p:spPr>
        <p:txBody>
          <a:bodyPr>
            <a:noAutofit/>
          </a:bodyPr>
          <a:lstStyle/>
          <a:p>
            <a:pPr algn="just">
              <a:lnSpc>
                <a:spcPct val="100000"/>
              </a:lnSpc>
              <a:buClr>
                <a:schemeClr val="accent1">
                  <a:lumMod val="75000"/>
                </a:schemeClr>
              </a:buClr>
            </a:pPr>
            <a:r>
              <a:rPr lang="en-SG" sz="2500" dirty="0"/>
              <a:t>All youth were followed from the age of 10 or from the start of the study period if already &gt;10 years, to the end of the study period/their 25th birthday/death/transfer of care/loss to follow up</a:t>
            </a:r>
          </a:p>
          <a:p>
            <a:pPr marL="0" indent="0">
              <a:lnSpc>
                <a:spcPct val="100000"/>
              </a:lnSpc>
              <a:buClr>
                <a:schemeClr val="accent1">
                  <a:lumMod val="75000"/>
                </a:schemeClr>
              </a:buClr>
              <a:buNone/>
            </a:pPr>
            <a:endParaRPr lang="en-SG" sz="1000" dirty="0"/>
          </a:p>
          <a:p>
            <a:pPr>
              <a:lnSpc>
                <a:spcPct val="100000"/>
              </a:lnSpc>
              <a:buClr>
                <a:schemeClr val="accent1">
                  <a:lumMod val="75000"/>
                </a:schemeClr>
              </a:buClr>
            </a:pPr>
            <a:r>
              <a:rPr lang="en-SG" sz="2500" dirty="0"/>
              <a:t>Incidence rates for malignancy, lymphomas and all-cause mortality were modelled using a Poisson distribution </a:t>
            </a:r>
          </a:p>
          <a:p>
            <a:pPr>
              <a:lnSpc>
                <a:spcPct val="100000"/>
              </a:lnSpc>
              <a:buClr>
                <a:schemeClr val="accent1">
                  <a:lumMod val="75000"/>
                </a:schemeClr>
              </a:buClr>
            </a:pPr>
            <a:endParaRPr lang="en-SG" sz="1000" dirty="0"/>
          </a:p>
          <a:p>
            <a:pPr>
              <a:lnSpc>
                <a:spcPct val="100000"/>
              </a:lnSpc>
              <a:buClr>
                <a:schemeClr val="accent1">
                  <a:lumMod val="75000"/>
                </a:schemeClr>
              </a:buClr>
            </a:pPr>
            <a:r>
              <a:rPr lang="en-SG" sz="2500" dirty="0"/>
              <a:t>Age-matched UK data was sourced from the UK Office of National Statistics</a:t>
            </a:r>
            <a:r>
              <a:rPr lang="en-SG" sz="2500" baseline="30000" dirty="0"/>
              <a:t>5</a:t>
            </a:r>
            <a:r>
              <a:rPr lang="en-SG" sz="2500" dirty="0"/>
              <a:t> and Cancer Research UK</a:t>
            </a:r>
            <a:r>
              <a:rPr lang="en-SG" sz="2500" baseline="30000" dirty="0"/>
              <a:t>6</a:t>
            </a:r>
            <a:endParaRPr lang="en-SG" sz="2500" dirty="0"/>
          </a:p>
          <a:p>
            <a:pPr marL="0" indent="0">
              <a:lnSpc>
                <a:spcPct val="100000"/>
              </a:lnSpc>
              <a:buClr>
                <a:schemeClr val="accent1">
                  <a:lumMod val="75000"/>
                </a:schemeClr>
              </a:buClr>
              <a:buNone/>
            </a:pPr>
            <a:endParaRPr lang="en-SG" sz="2500" dirty="0"/>
          </a:p>
        </p:txBody>
      </p:sp>
      <p:sp>
        <p:nvSpPr>
          <p:cNvPr id="7" name="Title 1">
            <a:extLst>
              <a:ext uri="{FF2B5EF4-FFF2-40B4-BE49-F238E27FC236}">
                <a16:creationId xmlns:a16="http://schemas.microsoft.com/office/drawing/2014/main" xmlns="" id="{C10B9852-EDE2-458D-8260-380863CFFDA5}"/>
              </a:ext>
            </a:extLst>
          </p:cNvPr>
          <p:cNvSpPr txBox="1">
            <a:spLocks/>
          </p:cNvSpPr>
          <p:nvPr/>
        </p:nvSpPr>
        <p:spPr>
          <a:xfrm>
            <a:off x="628650" y="484456"/>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METHODS</a:t>
            </a:r>
            <a:r>
              <a:rPr lang="en-SG" sz="3300" b="1" dirty="0">
                <a:solidFill>
                  <a:srgbClr val="072587"/>
                </a:solidFill>
                <a:latin typeface="+mn-lt"/>
              </a:rPr>
              <a:t> </a:t>
            </a:r>
          </a:p>
        </p:txBody>
      </p:sp>
      <p:pic>
        <p:nvPicPr>
          <p:cNvPr id="8" name="Picture 7" descr="900 LOGO.jpg">
            <a:extLst>
              <a:ext uri="{FF2B5EF4-FFF2-40B4-BE49-F238E27FC236}">
                <a16:creationId xmlns:a16="http://schemas.microsoft.com/office/drawing/2014/main" xmlns="" id="{5E16F55D-A732-4549-B3F9-20BA7BF461B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xmlns="" id="{A84FD6BA-FC34-4163-A943-661E92B646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
        <p:nvSpPr>
          <p:cNvPr id="6" name="TextBox 5">
            <a:extLst>
              <a:ext uri="{FF2B5EF4-FFF2-40B4-BE49-F238E27FC236}">
                <a16:creationId xmlns:a16="http://schemas.microsoft.com/office/drawing/2014/main" xmlns="" id="{4F378088-7AC5-4378-9598-B90CA7F7AB96}"/>
              </a:ext>
            </a:extLst>
          </p:cNvPr>
          <p:cNvSpPr txBox="1"/>
          <p:nvPr/>
        </p:nvSpPr>
        <p:spPr>
          <a:xfrm>
            <a:off x="628650" y="6206166"/>
            <a:ext cx="8113809" cy="665567"/>
          </a:xfrm>
          <a:prstGeom prst="rect">
            <a:avLst/>
          </a:prstGeom>
          <a:noFill/>
        </p:spPr>
        <p:txBody>
          <a:bodyPr wrap="square" rtlCol="0">
            <a:spAutoFit/>
          </a:bodyPr>
          <a:lstStyle/>
          <a:p>
            <a:r>
              <a:rPr lang="en-US" sz="1300" baseline="30000" dirty="0">
                <a:solidFill>
                  <a:schemeClr val="bg1">
                    <a:lumMod val="50000"/>
                  </a:schemeClr>
                </a:solidFill>
              </a:rPr>
              <a:t>5</a:t>
            </a:r>
            <a:r>
              <a:rPr lang="en-US" sz="1300" dirty="0">
                <a:solidFill>
                  <a:schemeClr val="bg1">
                    <a:lumMod val="50000"/>
                  </a:schemeClr>
                </a:solidFill>
              </a:rPr>
              <a:t>Office for National Statistics, </a:t>
            </a:r>
            <a:r>
              <a:rPr lang="en-SG" sz="1300" dirty="0">
                <a:solidFill>
                  <a:schemeClr val="bg1">
                    <a:lumMod val="50000"/>
                  </a:schemeClr>
                </a:solidFill>
              </a:rPr>
              <a:t>Death registrations summary tables England and Wales 2016</a:t>
            </a:r>
          </a:p>
          <a:p>
            <a:r>
              <a:rPr lang="en-SG" sz="1300" baseline="30000" dirty="0">
                <a:solidFill>
                  <a:schemeClr val="bg1">
                    <a:lumMod val="50000"/>
                  </a:schemeClr>
                </a:solidFill>
              </a:rPr>
              <a:t>6</a:t>
            </a:r>
            <a:r>
              <a:rPr lang="en-SG" sz="1300" dirty="0">
                <a:solidFill>
                  <a:schemeClr val="bg1">
                    <a:lumMod val="50000"/>
                  </a:schemeClr>
                </a:solidFill>
              </a:rPr>
              <a:t>Cancer research UK. Cancer incidence by age</a:t>
            </a:r>
          </a:p>
          <a:p>
            <a:endParaRPr lang="en-SG" sz="1125" i="1" dirty="0">
              <a:solidFill>
                <a:schemeClr val="bg1">
                  <a:lumMod val="50000"/>
                </a:schemeClr>
              </a:solidFill>
            </a:endParaRPr>
          </a:p>
        </p:txBody>
      </p:sp>
    </p:spTree>
    <p:extLst>
      <p:ext uri="{BB962C8B-B14F-4D97-AF65-F5344CB8AC3E}">
        <p14:creationId xmlns:p14="http://schemas.microsoft.com/office/powerpoint/2010/main" val="407083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2212DEA-9E62-4542-AE7D-6636EC3CC4A6}"/>
              </a:ext>
            </a:extLst>
          </p:cNvPr>
          <p:cNvSpPr>
            <a:spLocks noGrp="1"/>
          </p:cNvSpPr>
          <p:nvPr>
            <p:ph idx="1"/>
          </p:nvPr>
        </p:nvSpPr>
        <p:spPr>
          <a:xfrm>
            <a:off x="628650" y="1673041"/>
            <a:ext cx="7886700" cy="5316156"/>
          </a:xfrm>
        </p:spPr>
        <p:txBody>
          <a:bodyPr>
            <a:normAutofit/>
          </a:bodyPr>
          <a:lstStyle/>
          <a:p>
            <a:pPr>
              <a:buClr>
                <a:schemeClr val="accent1">
                  <a:lumMod val="75000"/>
                </a:schemeClr>
              </a:buClr>
            </a:pPr>
            <a:r>
              <a:rPr lang="en-SG" sz="2500" dirty="0"/>
              <a:t>290 youth with </a:t>
            </a:r>
            <a:r>
              <a:rPr lang="en-SG" sz="2500" dirty="0" err="1"/>
              <a:t>PaHIV</a:t>
            </a:r>
            <a:r>
              <a:rPr lang="en-SG" sz="2500" dirty="0"/>
              <a:t> registered with the service met the inclusion criteria</a:t>
            </a:r>
          </a:p>
          <a:p>
            <a:pPr lvl="1">
              <a:buFontTx/>
              <a:buChar char="-"/>
            </a:pPr>
            <a:r>
              <a:rPr lang="en-SG" sz="2500" dirty="0"/>
              <a:t>2644 years of total follow-up</a:t>
            </a:r>
          </a:p>
          <a:p>
            <a:pPr lvl="1">
              <a:buFontTx/>
              <a:buChar char="-"/>
            </a:pPr>
            <a:r>
              <a:rPr lang="en-SG" sz="2500" dirty="0"/>
              <a:t>2 (0.7%) were lost to follow-up (LTFU), 14 (4.8%) transferred care</a:t>
            </a:r>
          </a:p>
          <a:p>
            <a:pPr lvl="1">
              <a:buFontTx/>
              <a:buChar char="-"/>
            </a:pPr>
            <a:r>
              <a:rPr lang="en-SG" sz="2500" dirty="0"/>
              <a:t>6 (2.1%) died</a:t>
            </a:r>
          </a:p>
          <a:p>
            <a:pPr marL="0" indent="0">
              <a:buNone/>
            </a:pPr>
            <a:endParaRPr lang="en-SG" sz="1000" dirty="0"/>
          </a:p>
          <a:p>
            <a:pPr>
              <a:buClr>
                <a:schemeClr val="accent1">
                  <a:lumMod val="75000"/>
                </a:schemeClr>
              </a:buClr>
            </a:pPr>
            <a:r>
              <a:rPr lang="en-SG" sz="2500" dirty="0"/>
              <a:t>Cause of death </a:t>
            </a:r>
          </a:p>
          <a:p>
            <a:pPr lvl="1">
              <a:buFontTx/>
              <a:buChar char="-"/>
            </a:pPr>
            <a:r>
              <a:rPr lang="en-SG" sz="2500" dirty="0"/>
              <a:t>3 from malignancy</a:t>
            </a:r>
          </a:p>
          <a:p>
            <a:pPr lvl="1">
              <a:buFontTx/>
              <a:buChar char="-"/>
            </a:pPr>
            <a:r>
              <a:rPr lang="en-SG" sz="2500" dirty="0"/>
              <a:t>1 from cryptococcal meningitis (15 years)</a:t>
            </a:r>
          </a:p>
          <a:p>
            <a:pPr lvl="1">
              <a:buFontTx/>
              <a:buChar char="-"/>
            </a:pPr>
            <a:r>
              <a:rPr lang="en-SG" sz="2500" dirty="0"/>
              <a:t>2 from end stage HIV and poor adherence to ART (19 and 20 years)</a:t>
            </a:r>
          </a:p>
          <a:p>
            <a:endParaRPr lang="en-SG" sz="3100" dirty="0"/>
          </a:p>
          <a:p>
            <a:pPr marL="0" indent="0">
              <a:buNone/>
            </a:pPr>
            <a:endParaRPr lang="en-SG" sz="2700" dirty="0"/>
          </a:p>
          <a:p>
            <a:pPr marL="0" indent="0">
              <a:buNone/>
            </a:pPr>
            <a:endParaRPr lang="en-SG" sz="1875" dirty="0"/>
          </a:p>
          <a:p>
            <a:pPr lvl="1">
              <a:buFontTx/>
              <a:buChar char="-"/>
            </a:pPr>
            <a:endParaRPr lang="en-SG" sz="1875" dirty="0"/>
          </a:p>
        </p:txBody>
      </p:sp>
      <p:sp>
        <p:nvSpPr>
          <p:cNvPr id="12" name="Title 1">
            <a:extLst>
              <a:ext uri="{FF2B5EF4-FFF2-40B4-BE49-F238E27FC236}">
                <a16:creationId xmlns:a16="http://schemas.microsoft.com/office/drawing/2014/main" xmlns="" id="{84F6A592-1D79-44FC-BD3A-00F77DE01185}"/>
              </a:ext>
            </a:extLst>
          </p:cNvPr>
          <p:cNvSpPr txBox="1">
            <a:spLocks/>
          </p:cNvSpPr>
          <p:nvPr/>
        </p:nvSpPr>
        <p:spPr>
          <a:xfrm>
            <a:off x="628650" y="484456"/>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RESULTS - MORTALITY</a:t>
            </a:r>
            <a:r>
              <a:rPr lang="en-SG" sz="3300" b="1" dirty="0">
                <a:solidFill>
                  <a:srgbClr val="072587"/>
                </a:solidFill>
                <a:latin typeface="+mn-lt"/>
              </a:rPr>
              <a:t> </a:t>
            </a:r>
          </a:p>
        </p:txBody>
      </p:sp>
      <p:pic>
        <p:nvPicPr>
          <p:cNvPr id="13" name="Picture 12" descr="900 LOGO.jpg">
            <a:extLst>
              <a:ext uri="{FF2B5EF4-FFF2-40B4-BE49-F238E27FC236}">
                <a16:creationId xmlns:a16="http://schemas.microsoft.com/office/drawing/2014/main" xmlns="" id="{ACF5AA02-3A6F-49A6-92A7-CCC71BCB7A0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xmlns="" id="{85645652-67CC-4E8E-85B1-BE6DEEC5C4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Tree>
    <p:extLst>
      <p:ext uri="{BB962C8B-B14F-4D97-AF65-F5344CB8AC3E}">
        <p14:creationId xmlns:p14="http://schemas.microsoft.com/office/powerpoint/2010/main" val="1073065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96F71E-8258-41BB-B68A-058B63DD2622}"/>
              </a:ext>
            </a:extLst>
          </p:cNvPr>
          <p:cNvSpPr>
            <a:spLocks noGrp="1"/>
          </p:cNvSpPr>
          <p:nvPr>
            <p:ph idx="1"/>
          </p:nvPr>
        </p:nvSpPr>
        <p:spPr>
          <a:xfrm>
            <a:off x="628650" y="1674550"/>
            <a:ext cx="7886700" cy="4351338"/>
          </a:xfrm>
        </p:spPr>
        <p:txBody>
          <a:bodyPr/>
          <a:lstStyle/>
          <a:p>
            <a:pPr marL="257175" indent="-257175">
              <a:buClr>
                <a:schemeClr val="accent1">
                  <a:lumMod val="75000"/>
                </a:schemeClr>
              </a:buClr>
            </a:pPr>
            <a:r>
              <a:rPr lang="en-SG" sz="2500" dirty="0"/>
              <a:t>8/290 (2.8%) diagnosed with malignancy </a:t>
            </a:r>
          </a:p>
          <a:p>
            <a:pPr lvl="1">
              <a:buFontTx/>
              <a:buChar char="-"/>
            </a:pPr>
            <a:r>
              <a:rPr lang="en-SG" sz="2500" dirty="0"/>
              <a:t>Median age 19 years (IQR 14 – 23)</a:t>
            </a:r>
          </a:p>
          <a:p>
            <a:pPr lvl="1">
              <a:buFontTx/>
              <a:buChar char="-"/>
            </a:pPr>
            <a:r>
              <a:rPr lang="en-SG" sz="2500" dirty="0"/>
              <a:t>7/8 male</a:t>
            </a:r>
          </a:p>
          <a:p>
            <a:pPr lvl="1">
              <a:buFontTx/>
              <a:buChar char="-"/>
            </a:pPr>
            <a:r>
              <a:rPr lang="en-SG" sz="2500" dirty="0"/>
              <a:t>6/8 Black British/African</a:t>
            </a:r>
          </a:p>
          <a:p>
            <a:pPr marL="0" indent="0">
              <a:buNone/>
            </a:pPr>
            <a:endParaRPr lang="en-SG" dirty="0"/>
          </a:p>
          <a:p>
            <a:pPr marL="0" indent="0">
              <a:buNone/>
            </a:pPr>
            <a:endParaRPr lang="en-SG" dirty="0"/>
          </a:p>
        </p:txBody>
      </p:sp>
      <p:sp>
        <p:nvSpPr>
          <p:cNvPr id="4" name="Title 1">
            <a:extLst>
              <a:ext uri="{FF2B5EF4-FFF2-40B4-BE49-F238E27FC236}">
                <a16:creationId xmlns:a16="http://schemas.microsoft.com/office/drawing/2014/main" xmlns="" id="{C8FD0219-3203-451A-9A71-8FB798163751}"/>
              </a:ext>
            </a:extLst>
          </p:cNvPr>
          <p:cNvSpPr txBox="1">
            <a:spLocks/>
          </p:cNvSpPr>
          <p:nvPr/>
        </p:nvSpPr>
        <p:spPr>
          <a:xfrm>
            <a:off x="628650" y="484456"/>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RESULTS - MALIGNANCY</a:t>
            </a:r>
            <a:r>
              <a:rPr lang="en-SG" sz="3300" b="1" dirty="0">
                <a:solidFill>
                  <a:srgbClr val="072587"/>
                </a:solidFill>
                <a:latin typeface="+mn-lt"/>
              </a:rPr>
              <a:t> </a:t>
            </a:r>
          </a:p>
        </p:txBody>
      </p:sp>
      <p:pic>
        <p:nvPicPr>
          <p:cNvPr id="5" name="Picture 4" descr="900 LOGO.jpg">
            <a:extLst>
              <a:ext uri="{FF2B5EF4-FFF2-40B4-BE49-F238E27FC236}">
                <a16:creationId xmlns:a16="http://schemas.microsoft.com/office/drawing/2014/main" xmlns="" id="{FE8DB08B-0C19-4CC9-991C-27BA51B6781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xmlns="" id="{442662F6-6BB5-49C3-B732-282DD4B4D3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graphicFrame>
        <p:nvGraphicFramePr>
          <p:cNvPr id="7" name="Chart 6">
            <a:extLst>
              <a:ext uri="{FF2B5EF4-FFF2-40B4-BE49-F238E27FC236}">
                <a16:creationId xmlns:a16="http://schemas.microsoft.com/office/drawing/2014/main" xmlns="" id="{3DCACA93-3E6F-41D2-BAE8-50A178FF3ABD}"/>
              </a:ext>
            </a:extLst>
          </p:cNvPr>
          <p:cNvGraphicFramePr>
            <a:graphicFrameLocks/>
          </p:cNvGraphicFramePr>
          <p:nvPr>
            <p:extLst>
              <p:ext uri="{D42A27DB-BD31-4B8C-83A1-F6EECF244321}">
                <p14:modId xmlns:p14="http://schemas.microsoft.com/office/powerpoint/2010/main" val="4037791123"/>
              </p:ext>
            </p:extLst>
          </p:nvPr>
        </p:nvGraphicFramePr>
        <p:xfrm>
          <a:off x="-152068" y="3429000"/>
          <a:ext cx="7983109" cy="300366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144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B439B5F9-63B8-4B80-AA29-AE6BACA4750E}"/>
              </a:ext>
            </a:extLst>
          </p:cNvPr>
          <p:cNvGraphicFramePr>
            <a:graphicFrameLocks noGrp="1"/>
          </p:cNvGraphicFramePr>
          <p:nvPr>
            <p:ph idx="1"/>
            <p:extLst>
              <p:ext uri="{D42A27DB-BD31-4B8C-83A1-F6EECF244321}">
                <p14:modId xmlns:p14="http://schemas.microsoft.com/office/powerpoint/2010/main" val="3448002581"/>
              </p:ext>
            </p:extLst>
          </p:nvPr>
        </p:nvGraphicFramePr>
        <p:xfrm>
          <a:off x="404872" y="1968961"/>
          <a:ext cx="8263469" cy="2986574"/>
        </p:xfrm>
        <a:graphic>
          <a:graphicData uri="http://schemas.openxmlformats.org/drawingml/2006/table">
            <a:tbl>
              <a:tblPr firstRow="1" firstCol="1" bandRow="1">
                <a:tableStyleId>{5C22544A-7EE6-4342-B048-85BDC9FD1C3A}</a:tableStyleId>
              </a:tblPr>
              <a:tblGrid>
                <a:gridCol w="1494846">
                  <a:extLst>
                    <a:ext uri="{9D8B030D-6E8A-4147-A177-3AD203B41FA5}">
                      <a16:colId xmlns:a16="http://schemas.microsoft.com/office/drawing/2014/main" xmlns="" val="3652886605"/>
                    </a:ext>
                  </a:extLst>
                </a:gridCol>
                <a:gridCol w="2095130">
                  <a:extLst>
                    <a:ext uri="{9D8B030D-6E8A-4147-A177-3AD203B41FA5}">
                      <a16:colId xmlns:a16="http://schemas.microsoft.com/office/drawing/2014/main" xmlns="" val="3621779378"/>
                    </a:ext>
                  </a:extLst>
                </a:gridCol>
                <a:gridCol w="1666481">
                  <a:extLst>
                    <a:ext uri="{9D8B030D-6E8A-4147-A177-3AD203B41FA5}">
                      <a16:colId xmlns:a16="http://schemas.microsoft.com/office/drawing/2014/main" xmlns="" val="1869930983"/>
                    </a:ext>
                  </a:extLst>
                </a:gridCol>
                <a:gridCol w="2066695">
                  <a:extLst>
                    <a:ext uri="{9D8B030D-6E8A-4147-A177-3AD203B41FA5}">
                      <a16:colId xmlns:a16="http://schemas.microsoft.com/office/drawing/2014/main" xmlns="" val="4244428844"/>
                    </a:ext>
                  </a:extLst>
                </a:gridCol>
                <a:gridCol w="940317">
                  <a:extLst>
                    <a:ext uri="{9D8B030D-6E8A-4147-A177-3AD203B41FA5}">
                      <a16:colId xmlns:a16="http://schemas.microsoft.com/office/drawing/2014/main" xmlns="" val="1922752877"/>
                    </a:ext>
                  </a:extLst>
                </a:gridCol>
              </a:tblGrid>
              <a:tr h="840017">
                <a:tc>
                  <a:txBody>
                    <a:bodyPr/>
                    <a:lstStyle/>
                    <a:p>
                      <a:pPr algn="ctr">
                        <a:lnSpc>
                          <a:spcPct val="107000"/>
                        </a:lnSpc>
                        <a:spcAft>
                          <a:spcPts val="0"/>
                        </a:spcAft>
                      </a:pPr>
                      <a:r>
                        <a:rPr lang="en-SG" sz="2000" dirty="0">
                          <a:solidFill>
                            <a:sysClr val="windowText" lastClr="000000"/>
                          </a:solidFill>
                          <a:effectLst/>
                        </a:rPr>
                        <a:t> </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ln>
                            <a:noFill/>
                          </a:ln>
                          <a:solidFill>
                            <a:sysClr val="windowText" lastClr="000000"/>
                          </a:solidFill>
                          <a:effectLst/>
                        </a:rPr>
                        <a:t>IR general population</a:t>
                      </a:r>
                      <a:endParaRPr lang="en-SG" sz="2000" dirty="0">
                        <a:ln>
                          <a:noFill/>
                        </a:ln>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6">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IR youth with </a:t>
                      </a:r>
                      <a:r>
                        <a:rPr lang="en-SG" sz="2000" dirty="0" err="1">
                          <a:solidFill>
                            <a:sysClr val="windowText" lastClr="000000"/>
                          </a:solidFill>
                          <a:effectLst/>
                        </a:rPr>
                        <a:t>PaHIV</a:t>
                      </a:r>
                      <a:r>
                        <a:rPr lang="en-SG" sz="2000" dirty="0">
                          <a:solidFill>
                            <a:sysClr val="windowText" lastClr="000000"/>
                          </a:solidFill>
                          <a:effectLst/>
                        </a:rPr>
                        <a:t> cohort</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1">
                        <a:lumMod val="40000"/>
                        <a:lumOff val="60000"/>
                      </a:schemeClr>
                    </a:solidFill>
                  </a:tcPr>
                </a:tc>
                <a:tc>
                  <a:txBody>
                    <a:bodyPr/>
                    <a:lstStyle/>
                    <a:p>
                      <a:pPr algn="ctr">
                        <a:lnSpc>
                          <a:spcPct val="107000"/>
                        </a:lnSpc>
                        <a:spcAft>
                          <a:spcPts val="0"/>
                        </a:spcAft>
                      </a:pPr>
                      <a:r>
                        <a:rPr lang="en-SG" sz="2000" dirty="0">
                          <a:solidFill>
                            <a:sysClr val="windowText" lastClr="000000"/>
                          </a:solidFill>
                          <a:effectLst/>
                        </a:rPr>
                        <a:t>IRR (95% CI)</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a:solidFill>
                            <a:sysClr val="windowText" lastClr="000000"/>
                          </a:solidFill>
                          <a:effectLst/>
                        </a:rPr>
                        <a:t>P-value</a:t>
                      </a:r>
                      <a:endParaRPr lang="en-SG" sz="20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extLst>
                  <a:ext uri="{0D108BD9-81ED-4DB2-BD59-A6C34878D82A}">
                    <a16:rowId xmlns:a16="http://schemas.microsoft.com/office/drawing/2014/main" xmlns="" val="3744029424"/>
                  </a:ext>
                </a:extLst>
              </a:tr>
              <a:tr h="498095">
                <a:tc>
                  <a:txBody>
                    <a:bodyPr/>
                    <a:lstStyle/>
                    <a:p>
                      <a:pPr algn="l">
                        <a:lnSpc>
                          <a:spcPct val="107000"/>
                        </a:lnSpc>
                        <a:spcAft>
                          <a:spcPts val="0"/>
                        </a:spcAft>
                      </a:pPr>
                      <a:r>
                        <a:rPr lang="en-SG" sz="2000" dirty="0">
                          <a:solidFill>
                            <a:sysClr val="windowText" lastClr="000000"/>
                          </a:solidFill>
                          <a:effectLst/>
                        </a:rPr>
                        <a:t>Overall mortality</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ln>
                            <a:noFill/>
                          </a:ln>
                          <a:solidFill>
                            <a:sysClr val="windowText" lastClr="000000"/>
                          </a:solidFill>
                          <a:effectLst/>
                        </a:rPr>
                        <a:t>0.2 (0.2 – 0.3)</a:t>
                      </a:r>
                      <a:endParaRPr lang="en-SG" sz="2000" dirty="0">
                        <a:ln>
                          <a:noFill/>
                        </a:ln>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6">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2.3 (0.8 – 4.9)</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1">
                        <a:lumMod val="40000"/>
                        <a:lumOff val="60000"/>
                      </a:schemeClr>
                    </a:solidFill>
                  </a:tcPr>
                </a:tc>
                <a:tc>
                  <a:txBody>
                    <a:bodyPr/>
                    <a:lstStyle/>
                    <a:p>
                      <a:pPr algn="ctr">
                        <a:lnSpc>
                          <a:spcPct val="107000"/>
                        </a:lnSpc>
                        <a:spcAft>
                          <a:spcPts val="0"/>
                        </a:spcAft>
                      </a:pPr>
                      <a:r>
                        <a:rPr lang="en-SG" sz="2000" dirty="0">
                          <a:solidFill>
                            <a:sysClr val="windowText" lastClr="000000"/>
                          </a:solidFill>
                          <a:effectLst/>
                        </a:rPr>
                        <a:t>9.4 (3.4 – 20.4)</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&lt;0.0001</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extLst>
                  <a:ext uri="{0D108BD9-81ED-4DB2-BD59-A6C34878D82A}">
                    <a16:rowId xmlns:a16="http://schemas.microsoft.com/office/drawing/2014/main" xmlns="" val="3293659730"/>
                  </a:ext>
                </a:extLst>
              </a:tr>
              <a:tr h="498095">
                <a:tc>
                  <a:txBody>
                    <a:bodyPr/>
                    <a:lstStyle/>
                    <a:p>
                      <a:pPr algn="l">
                        <a:lnSpc>
                          <a:spcPct val="107000"/>
                        </a:lnSpc>
                        <a:spcAft>
                          <a:spcPts val="0"/>
                        </a:spcAft>
                      </a:pPr>
                      <a:r>
                        <a:rPr lang="en-SG" sz="2000" dirty="0">
                          <a:solidFill>
                            <a:sysClr val="windowText" lastClr="000000"/>
                          </a:solidFill>
                          <a:effectLst/>
                        </a:rPr>
                        <a:t>Malignancy</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ln>
                            <a:noFill/>
                          </a:ln>
                          <a:solidFill>
                            <a:sysClr val="windowText" lastClr="000000"/>
                          </a:solidFill>
                          <a:effectLst/>
                        </a:rPr>
                        <a:t>0.2 (0.2 – 0.2)</a:t>
                      </a:r>
                      <a:endParaRPr lang="en-SG" sz="2000" dirty="0">
                        <a:ln>
                          <a:noFill/>
                        </a:ln>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6">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3.0 (1.3 – 6.0)</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1">
                        <a:lumMod val="40000"/>
                        <a:lumOff val="60000"/>
                      </a:schemeClr>
                    </a:solidFill>
                  </a:tcPr>
                </a:tc>
                <a:tc>
                  <a:txBody>
                    <a:bodyPr/>
                    <a:lstStyle/>
                    <a:p>
                      <a:pPr algn="ctr">
                        <a:lnSpc>
                          <a:spcPct val="107000"/>
                        </a:lnSpc>
                        <a:spcAft>
                          <a:spcPts val="0"/>
                        </a:spcAft>
                      </a:pPr>
                      <a:r>
                        <a:rPr lang="en-SG" sz="2000" dirty="0">
                          <a:solidFill>
                            <a:sysClr val="windowText" lastClr="000000"/>
                          </a:solidFill>
                          <a:effectLst/>
                        </a:rPr>
                        <a:t>12.9 (5.6 – 25.5)</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&lt;0.0001</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extLst>
                  <a:ext uri="{0D108BD9-81ED-4DB2-BD59-A6C34878D82A}">
                    <a16:rowId xmlns:a16="http://schemas.microsoft.com/office/drawing/2014/main" xmlns="" val="66018439"/>
                  </a:ext>
                </a:extLst>
              </a:tr>
              <a:tr h="498095">
                <a:tc>
                  <a:txBody>
                    <a:bodyPr/>
                    <a:lstStyle/>
                    <a:p>
                      <a:pPr algn="l">
                        <a:lnSpc>
                          <a:spcPct val="107000"/>
                        </a:lnSpc>
                        <a:spcAft>
                          <a:spcPts val="0"/>
                        </a:spcAft>
                      </a:pPr>
                      <a:r>
                        <a:rPr lang="en-SG" sz="2000" dirty="0">
                          <a:solidFill>
                            <a:sysClr val="windowText" lastClr="000000"/>
                          </a:solidFill>
                          <a:effectLst/>
                        </a:rPr>
                        <a:t>HL</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ln>
                            <a:noFill/>
                          </a:ln>
                          <a:solidFill>
                            <a:sysClr val="windowText" lastClr="000000"/>
                          </a:solidFill>
                          <a:effectLst/>
                        </a:rPr>
                        <a:t>0.03 (0.03 – 0.04)</a:t>
                      </a:r>
                      <a:endParaRPr lang="en-SG" sz="2000" dirty="0">
                        <a:ln>
                          <a:noFill/>
                        </a:ln>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6">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1.1 (0.2 – 3.3)</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1">
                        <a:lumMod val="40000"/>
                        <a:lumOff val="60000"/>
                      </a:schemeClr>
                    </a:solidFill>
                  </a:tcPr>
                </a:tc>
                <a:tc>
                  <a:txBody>
                    <a:bodyPr/>
                    <a:lstStyle/>
                    <a:p>
                      <a:pPr algn="ctr">
                        <a:lnSpc>
                          <a:spcPct val="107000"/>
                        </a:lnSpc>
                        <a:spcAft>
                          <a:spcPts val="0"/>
                        </a:spcAft>
                      </a:pPr>
                      <a:r>
                        <a:rPr lang="en-SG" sz="2000" dirty="0">
                          <a:solidFill>
                            <a:sysClr val="windowText" lastClr="000000"/>
                          </a:solidFill>
                          <a:effectLst/>
                        </a:rPr>
                        <a:t>33.2 (6.8 – 97.8)</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&lt;0.0001</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extLst>
                  <a:ext uri="{0D108BD9-81ED-4DB2-BD59-A6C34878D82A}">
                    <a16:rowId xmlns:a16="http://schemas.microsoft.com/office/drawing/2014/main" xmlns="" val="2224906921"/>
                  </a:ext>
                </a:extLst>
              </a:tr>
              <a:tr h="498095">
                <a:tc>
                  <a:txBody>
                    <a:bodyPr/>
                    <a:lstStyle/>
                    <a:p>
                      <a:pPr algn="l">
                        <a:lnSpc>
                          <a:spcPct val="107000"/>
                        </a:lnSpc>
                        <a:spcAft>
                          <a:spcPts val="0"/>
                        </a:spcAft>
                      </a:pPr>
                      <a:r>
                        <a:rPr lang="en-SG" sz="2000" dirty="0">
                          <a:solidFill>
                            <a:sysClr val="windowText" lastClr="000000"/>
                          </a:solidFill>
                          <a:effectLst/>
                        </a:rPr>
                        <a:t>NHL</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ln>
                            <a:noFill/>
                          </a:ln>
                          <a:solidFill>
                            <a:sysClr val="windowText" lastClr="000000"/>
                          </a:solidFill>
                          <a:effectLst/>
                        </a:rPr>
                        <a:t>0.02 (0.01 – 0.02)</a:t>
                      </a:r>
                      <a:endParaRPr lang="en-SG" sz="2000" dirty="0">
                        <a:ln>
                          <a:noFill/>
                        </a:ln>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6">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1.1 (0.2 – 3.3)</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1">
                        <a:lumMod val="40000"/>
                        <a:lumOff val="60000"/>
                      </a:schemeClr>
                    </a:solidFill>
                  </a:tcPr>
                </a:tc>
                <a:tc>
                  <a:txBody>
                    <a:bodyPr/>
                    <a:lstStyle/>
                    <a:p>
                      <a:pPr algn="ctr">
                        <a:lnSpc>
                          <a:spcPct val="107000"/>
                        </a:lnSpc>
                        <a:spcAft>
                          <a:spcPts val="0"/>
                        </a:spcAft>
                      </a:pPr>
                      <a:r>
                        <a:rPr lang="en-SG" sz="2000" dirty="0">
                          <a:solidFill>
                            <a:sysClr val="windowText" lastClr="000000"/>
                          </a:solidFill>
                          <a:effectLst/>
                        </a:rPr>
                        <a:t>69.0 (14.1 – 204.8)</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n-SG" sz="2000" dirty="0">
                          <a:solidFill>
                            <a:sysClr val="windowText" lastClr="000000"/>
                          </a:solidFill>
                          <a:effectLst/>
                        </a:rPr>
                        <a:t>&lt;0.0001</a:t>
                      </a:r>
                      <a:endParaRPr lang="en-SG" sz="20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20000"/>
                        <a:lumOff val="80000"/>
                      </a:schemeClr>
                    </a:solidFill>
                  </a:tcPr>
                </a:tc>
                <a:extLst>
                  <a:ext uri="{0D108BD9-81ED-4DB2-BD59-A6C34878D82A}">
                    <a16:rowId xmlns:a16="http://schemas.microsoft.com/office/drawing/2014/main" xmlns="" val="389239790"/>
                  </a:ext>
                </a:extLst>
              </a:tr>
            </a:tbl>
          </a:graphicData>
        </a:graphic>
      </p:graphicFrame>
      <p:sp>
        <p:nvSpPr>
          <p:cNvPr id="8" name="Oval 7">
            <a:extLst>
              <a:ext uri="{FF2B5EF4-FFF2-40B4-BE49-F238E27FC236}">
                <a16:creationId xmlns:a16="http://schemas.microsoft.com/office/drawing/2014/main" xmlns="" id="{6B42ECC1-4364-43BE-8C25-9A12214CA0D1}"/>
              </a:ext>
            </a:extLst>
          </p:cNvPr>
          <p:cNvSpPr/>
          <p:nvPr/>
        </p:nvSpPr>
        <p:spPr>
          <a:xfrm>
            <a:off x="5818164" y="3442249"/>
            <a:ext cx="1759429" cy="556411"/>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350" dirty="0"/>
          </a:p>
        </p:txBody>
      </p:sp>
      <p:sp>
        <p:nvSpPr>
          <p:cNvPr id="9" name="TextBox 8">
            <a:extLst>
              <a:ext uri="{FF2B5EF4-FFF2-40B4-BE49-F238E27FC236}">
                <a16:creationId xmlns:a16="http://schemas.microsoft.com/office/drawing/2014/main" xmlns="" id="{DE2411AC-5AD2-4B14-A362-7728604A5773}"/>
              </a:ext>
            </a:extLst>
          </p:cNvPr>
          <p:cNvSpPr txBox="1"/>
          <p:nvPr/>
        </p:nvSpPr>
        <p:spPr>
          <a:xfrm>
            <a:off x="500931" y="5021781"/>
            <a:ext cx="7878741" cy="1377300"/>
          </a:xfrm>
          <a:prstGeom prst="rect">
            <a:avLst/>
          </a:prstGeom>
          <a:noFill/>
        </p:spPr>
        <p:txBody>
          <a:bodyPr wrap="square" rtlCol="0">
            <a:spAutoFit/>
          </a:bodyPr>
          <a:lstStyle/>
          <a:p>
            <a:pPr algn="ctr"/>
            <a:r>
              <a:rPr lang="en-SG" sz="2000" b="1" dirty="0"/>
              <a:t>Table 1. Incidence rate (IR) and incidence rate ratios (IRR) of malignancy and mortality in youth with </a:t>
            </a:r>
            <a:r>
              <a:rPr lang="en-SG" sz="2000" b="1" dirty="0" err="1"/>
              <a:t>PaHIV</a:t>
            </a:r>
            <a:r>
              <a:rPr lang="en-SG" sz="2000" b="1" dirty="0"/>
              <a:t> and age-matched general population</a:t>
            </a:r>
          </a:p>
          <a:p>
            <a:pPr algn="ctr"/>
            <a:r>
              <a:rPr lang="en-SG" sz="1500" dirty="0"/>
              <a:t>Incidence rates are expressed per 1000 person-years with 95% confidence intervals (CI) in brackets</a:t>
            </a:r>
          </a:p>
          <a:p>
            <a:pPr algn="ctr"/>
            <a:r>
              <a:rPr lang="en-SG" sz="1350" dirty="0"/>
              <a:t/>
            </a:r>
            <a:br>
              <a:rPr lang="en-SG" sz="1350" dirty="0"/>
            </a:br>
            <a:endParaRPr lang="en-SG" sz="1500" b="1" dirty="0"/>
          </a:p>
        </p:txBody>
      </p:sp>
      <p:sp>
        <p:nvSpPr>
          <p:cNvPr id="11" name="Title 1">
            <a:extLst>
              <a:ext uri="{FF2B5EF4-FFF2-40B4-BE49-F238E27FC236}">
                <a16:creationId xmlns:a16="http://schemas.microsoft.com/office/drawing/2014/main" xmlns="" id="{BDD1B1A8-EA43-4F39-9410-6EF7F06ACC62}"/>
              </a:ext>
            </a:extLst>
          </p:cNvPr>
          <p:cNvSpPr txBox="1">
            <a:spLocks/>
          </p:cNvSpPr>
          <p:nvPr/>
        </p:nvSpPr>
        <p:spPr>
          <a:xfrm>
            <a:off x="628650" y="484456"/>
            <a:ext cx="6360547"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4000" b="1" dirty="0">
                <a:solidFill>
                  <a:srgbClr val="072587"/>
                </a:solidFill>
                <a:latin typeface="+mn-lt"/>
              </a:rPr>
              <a:t>RESULTS – INCIDENCE RATES</a:t>
            </a:r>
            <a:endParaRPr lang="en-SG" sz="3300" b="1" dirty="0">
              <a:solidFill>
                <a:srgbClr val="072587"/>
              </a:solidFill>
              <a:latin typeface="+mn-lt"/>
            </a:endParaRPr>
          </a:p>
        </p:txBody>
      </p:sp>
      <p:pic>
        <p:nvPicPr>
          <p:cNvPr id="12" name="Picture 11" descr="900 LOGO.jpg">
            <a:extLst>
              <a:ext uri="{FF2B5EF4-FFF2-40B4-BE49-F238E27FC236}">
                <a16:creationId xmlns:a16="http://schemas.microsoft.com/office/drawing/2014/main" xmlns="" id="{F8DB05FA-3DA0-4947-A540-FC0E511D7E0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3215" y="339843"/>
            <a:ext cx="1445126" cy="108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xmlns="" id="{B0ED5628-883A-4FB8-BC50-0F7F8C07F1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3215" y="6159185"/>
            <a:ext cx="1445126" cy="479792"/>
          </a:xfrm>
          <a:prstGeom prst="rect">
            <a:avLst/>
          </a:prstGeom>
        </p:spPr>
      </p:pic>
      <p:sp>
        <p:nvSpPr>
          <p:cNvPr id="14" name="Oval 13">
            <a:extLst>
              <a:ext uri="{FF2B5EF4-FFF2-40B4-BE49-F238E27FC236}">
                <a16:creationId xmlns:a16="http://schemas.microsoft.com/office/drawing/2014/main" xmlns="" id="{4FEC3DA1-6583-4B08-8598-BDE26DB294F7}"/>
              </a:ext>
            </a:extLst>
          </p:cNvPr>
          <p:cNvSpPr/>
          <p:nvPr/>
        </p:nvSpPr>
        <p:spPr>
          <a:xfrm>
            <a:off x="5818164" y="2864551"/>
            <a:ext cx="1759429" cy="556411"/>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350" dirty="0"/>
          </a:p>
        </p:txBody>
      </p:sp>
    </p:spTree>
    <p:extLst>
      <p:ext uri="{BB962C8B-B14F-4D97-AF65-F5344CB8AC3E}">
        <p14:creationId xmlns:p14="http://schemas.microsoft.com/office/powerpoint/2010/main" val="331717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2141</TotalTime>
  <Words>2410</Words>
  <Application>Microsoft Office PowerPoint</Application>
  <PresentationFormat>On-screen Show (4:3)</PresentationFormat>
  <Paragraphs>247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MS PGothic</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Chhabra, Srishti</dc:creator>
  <cp:lastModifiedBy>Saal</cp:lastModifiedBy>
  <cp:revision>122</cp:revision>
  <dcterms:created xsi:type="dcterms:W3CDTF">2018-07-06T11:04:05Z</dcterms:created>
  <dcterms:modified xsi:type="dcterms:W3CDTF">2018-07-25T11:14:50Z</dcterms:modified>
</cp:coreProperties>
</file>